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60" r:id="rId5"/>
    <p:sldId id="261" r:id="rId6"/>
    <p:sldId id="262" r:id="rId7"/>
    <p:sldId id="259" r:id="rId8"/>
    <p:sldId id="268" r:id="rId9"/>
    <p:sldId id="263" r:id="rId10"/>
    <p:sldId id="264" r:id="rId11"/>
    <p:sldId id="265" r:id="rId12"/>
    <p:sldId id="266" r:id="rId13"/>
    <p:sldId id="267" r:id="rId14"/>
    <p:sldId id="270" r:id="rId15"/>
    <p:sldId id="272" r:id="rId16"/>
    <p:sldId id="271" r:id="rId17"/>
    <p:sldId id="273" r:id="rId18"/>
    <p:sldId id="274" r:id="rId19"/>
    <p:sldId id="275" r:id="rId20"/>
    <p:sldId id="276" r:id="rId21"/>
    <p:sldId id="278" r:id="rId22"/>
    <p:sldId id="277" r:id="rId23"/>
    <p:sldId id="282" r:id="rId24"/>
    <p:sldId id="279" r:id="rId25"/>
    <p:sldId id="280" r:id="rId26"/>
    <p:sldId id="281" r:id="rId27"/>
    <p:sldId id="283" r:id="rId28"/>
    <p:sldId id="284" r:id="rId29"/>
    <p:sldId id="286" r:id="rId30"/>
    <p:sldId id="287" r:id="rId31"/>
    <p:sldId id="289" r:id="rId32"/>
    <p:sldId id="290" r:id="rId33"/>
    <p:sldId id="285"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84" autoAdjust="0"/>
  </p:normalViewPr>
  <p:slideViewPr>
    <p:cSldViewPr snapToGrid="0" snapToObjects="1">
      <p:cViewPr>
        <p:scale>
          <a:sx n="75" d="100"/>
          <a:sy n="75" d="100"/>
        </p:scale>
        <p:origin x="-161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C202-1482-5C41-92BF-9D1F97D64006}" type="datetimeFigureOut">
              <a:rPr lang="en-US" smtClean="0"/>
              <a:t>4/7/15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B767B-17FC-1346-8E80-E9CCA23E7A4D}" type="slidenum">
              <a:rPr lang="en-US" smtClean="0"/>
              <a:t>‹#›</a:t>
            </a:fld>
            <a:endParaRPr lang="en-US"/>
          </a:p>
        </p:txBody>
      </p:sp>
    </p:spTree>
    <p:extLst>
      <p:ext uri="{BB962C8B-B14F-4D97-AF65-F5344CB8AC3E}">
        <p14:creationId xmlns:p14="http://schemas.microsoft.com/office/powerpoint/2010/main" val="33858128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1</a:t>
            </a:fld>
            <a:endParaRPr lang="en-US"/>
          </a:p>
        </p:txBody>
      </p:sp>
    </p:spTree>
    <p:extLst>
      <p:ext uri="{BB962C8B-B14F-4D97-AF65-F5344CB8AC3E}">
        <p14:creationId xmlns:p14="http://schemas.microsoft.com/office/powerpoint/2010/main" val="1526789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Variance of Bernoulli</a:t>
            </a:r>
            <a:r>
              <a:rPr lang="en-US" baseline="0" dirty="0" smtClean="0"/>
              <a:t> is p * (1-p)</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10</a:t>
            </a:fld>
            <a:endParaRPr lang="en-US"/>
          </a:p>
        </p:txBody>
      </p:sp>
    </p:spTree>
    <p:extLst>
      <p:ext uri="{BB962C8B-B14F-4D97-AF65-F5344CB8AC3E}">
        <p14:creationId xmlns:p14="http://schemas.microsoft.com/office/powerpoint/2010/main" val="316367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constant and logistic functions, the normalized weighed geometric mean is equal to</a:t>
            </a:r>
            <a:r>
              <a:rPr lang="en-US" baseline="0" dirty="0" smtClean="0"/>
              <a:t> the the expected value of the output of the unit.</a:t>
            </a:r>
          </a:p>
          <a:p>
            <a:endParaRPr lang="en-US" baseline="0" dirty="0" smtClean="0"/>
          </a:p>
          <a:p>
            <a:r>
              <a:rPr lang="en-US" dirty="0" smtClean="0"/>
              <a:t>The normalized weighed geometric</a:t>
            </a:r>
            <a:r>
              <a:rPr lang="en-US" baseline="0" dirty="0" smtClean="0"/>
              <a:t> mean is the </a:t>
            </a:r>
            <a:r>
              <a:rPr lang="en-US" dirty="0" smtClean="0"/>
              <a:t>fraction of:</a:t>
            </a:r>
            <a:r>
              <a:rPr lang="en-US" baseline="0" dirty="0" smtClean="0"/>
              <a:t> </a:t>
            </a:r>
            <a:r>
              <a:rPr lang="en-US" dirty="0" smtClean="0"/>
              <a:t>the geometric mean of</a:t>
            </a:r>
            <a:r>
              <a:rPr lang="en-US" baseline="0" dirty="0" smtClean="0"/>
              <a:t> all possible outputs </a:t>
            </a:r>
            <a:r>
              <a:rPr lang="en-US" dirty="0" smtClean="0"/>
              <a:t>weighed</a:t>
            </a:r>
            <a:r>
              <a:rPr lang="en-US" baseline="0" dirty="0" smtClean="0"/>
              <a:t> by their probabilities of occurrence to its sum with the geometric mean of the complement events.</a:t>
            </a:r>
          </a:p>
          <a:p>
            <a:endParaRPr lang="en-US" baseline="0" dirty="0" smtClean="0"/>
          </a:p>
          <a:p>
            <a:r>
              <a:rPr lang="en-US" dirty="0" smtClean="0"/>
              <a:t>By</a:t>
            </a:r>
            <a:r>
              <a:rPr lang="en-US" baseline="0" dirty="0" smtClean="0"/>
              <a:t> masking off different units and approximating the average of outputs thus produced, a regularization takes place as if for the entire un-bagged ensemble of sub-networks.</a:t>
            </a:r>
          </a:p>
          <a:p>
            <a:endParaRPr lang="en-US" baseline="0" dirty="0" smtClean="0"/>
          </a:p>
          <a:p>
            <a:r>
              <a:rPr lang="en-US" baseline="0" dirty="0" smtClean="0"/>
              <a:t>The above has been shown for logistic and sigmoidal hidden units. The following paper experiments with dropout using rectified linear units which either take the weighed input or 0 if the former is negative (so the process of finding the right weight can be seen as taking place on a linear function that switches on and off).</a:t>
            </a:r>
          </a:p>
          <a:p>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11</a:t>
            </a:fld>
            <a:endParaRPr lang="en-US"/>
          </a:p>
        </p:txBody>
      </p:sp>
    </p:spTree>
    <p:extLst>
      <p:ext uri="{BB962C8B-B14F-4D97-AF65-F5344CB8AC3E}">
        <p14:creationId xmlns:p14="http://schemas.microsoft.com/office/powerpoint/2010/main" val="33686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 illustrates the specialized learning of neurons taking place, with bifurcation in the behavior of nodes</a:t>
            </a:r>
            <a:r>
              <a:rPr lang="en-US" baseline="0" dirty="0" smtClean="0"/>
              <a:t> between those active and inactive occurring relatively early on, and level-off once learning has occurred.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12</a:t>
            </a:fld>
            <a:endParaRPr lang="en-US"/>
          </a:p>
        </p:txBody>
      </p:sp>
    </p:spTree>
    <p:extLst>
      <p:ext uri="{BB962C8B-B14F-4D97-AF65-F5344CB8AC3E}">
        <p14:creationId xmlns:p14="http://schemas.microsoft.com/office/powerpoint/2010/main" val="336868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term bagging typically is used when training is executed on all network nodes using subsets of the inputs (separately, with the output taken in average, as in dropout – so effectively smaller networks are being trained in the process). Dropout extends this technique to include all nodes of the network in the “bagging” process so that the network nodes are also trained separately on particular subsets of the input).</a:t>
            </a:r>
          </a:p>
          <a:p>
            <a:endParaRPr lang="en-US" baseline="0" dirty="0" smtClean="0"/>
          </a:p>
          <a:p>
            <a:r>
              <a:rPr lang="en-US" baseline="0" dirty="0" smtClean="0"/>
              <a:t>It is said that one important distinction between dropout and bagging is that the former shares nodes whereas the latter does not. Further, at test time, bagging takes the average of the predictions of the trained models. So it must be true then that for dropout, the masking and averaging is reserved for the training process, with the network deployed in its entirety during test time (to make proper regularized/general predictions).</a:t>
            </a:r>
          </a:p>
          <a:p>
            <a:endParaRPr lang="en-US" baseline="0" dirty="0" smtClean="0"/>
          </a:p>
          <a:p>
            <a:r>
              <a:rPr lang="en-US" baseline="0" dirty="0" smtClean="0"/>
              <a:t>When it is said that for dropout “All the models share parameters. This means that they are no longer really trained on separate subsets of the dataset”, the word subset has to do with size and should not imply a partition of the inputs. Perhaps this implies that the subsets, though taken from the same population, will produce substantially different models, in parallel. In other words, we would be running different threads of the networks trained using fixed size subsets sampled from the same pool of inputs, and then taking the average of their separate outputs.</a:t>
            </a:r>
          </a:p>
          <a:p>
            <a:endParaRPr lang="en-US" dirty="0" smtClean="0"/>
          </a:p>
          <a:p>
            <a:r>
              <a:rPr lang="en-US" dirty="0" smtClean="0"/>
              <a:t>Dropout uses a stopping</a:t>
            </a:r>
            <a:r>
              <a:rPr lang="en-US" baseline="0" dirty="0" smtClean="0"/>
              <a:t> criterion to avoid over-fitting and often does not reach convergence in each unit as shown otherwise in the previous slide.</a:t>
            </a:r>
          </a:p>
          <a:p>
            <a:endParaRPr lang="en-US" baseline="0" dirty="0" smtClean="0"/>
          </a:p>
          <a:p>
            <a:r>
              <a:rPr lang="en-US" baseline="0" dirty="0" smtClean="0"/>
              <a:t>- - -</a:t>
            </a:r>
          </a:p>
          <a:p>
            <a:endParaRPr lang="en-US" baseline="0" dirty="0" smtClean="0"/>
          </a:p>
          <a:p>
            <a:r>
              <a:rPr lang="en-US" baseline="0" dirty="0" smtClean="0"/>
              <a:t>This paper:</a:t>
            </a:r>
          </a:p>
          <a:p>
            <a:endParaRPr lang="en-US" baseline="0" dirty="0" smtClean="0"/>
          </a:p>
          <a:p>
            <a:r>
              <a:rPr lang="en-US" baseline="0" dirty="0" smtClean="0"/>
              <a:t>Previous: compare dropout approximate ensemble prediction by comparing against Monte Carlo estimates of the correct geometric average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a:t>
            </a:r>
            <a:r>
              <a:rPr lang="en-US" baseline="30000" dirty="0" smtClean="0"/>
              <a:t>st</a:t>
            </a:r>
            <a:r>
              <a:rPr lang="en-US" baseline="0" dirty="0" smtClean="0"/>
              <a:t>: compare against true average in network of size small enough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bagged ensembles take average predictions via the arithmetic mean - weight scaling trick is appropriate only for geometric mean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a:t>
            </a:r>
            <a:r>
              <a:rPr lang="en-US" baseline="30000" dirty="0" smtClean="0"/>
              <a:t>nd</a:t>
            </a:r>
            <a:r>
              <a:rPr lang="en-US" baseline="0" dirty="0" smtClean="0"/>
              <a:t>: test for disadvantage of geometric mean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is dropout different from bagging in the way it regularizes the eventual ensemble?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a:t>
            </a:r>
            <a:r>
              <a:rPr lang="en-US" baseline="30000" dirty="0" smtClean="0"/>
              <a:t>rd</a:t>
            </a:r>
            <a:r>
              <a:rPr lang="en-US" baseline="0" dirty="0" smtClean="0"/>
              <a:t>: train independent models on re-samplings with replacement of data – train each ensemble member with single randomly sampled dropout mask fixed through entire training – combine independently trained networks into ensembles of varying size: compare to single network of identical size trained with dropout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Question: what is the experimental advantage of implementing bagging on sub-networks and combining to compare to dropout networks of the combined size? Why not compare bagging directly to dropout? Is it the expense of the computation? Really this question has more to do with – exactly how did they implement this again? What is implied by single dropout network of identical size – the size variable here is that of the ensemble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New criterion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a:t>
            </a:r>
            <a:r>
              <a:rPr lang="en-US" baseline="30000" dirty="0" smtClean="0"/>
              <a:t>th</a:t>
            </a:r>
            <a:r>
              <a:rPr lang="en-US" baseline="0" dirty="0" smtClean="0"/>
              <a:t>: try biased “boosting” estimator of gradient of the geometrically averaged ensemble log likelihood, instead of stochastic gradient of random sub-network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Experimental setup: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hidden layers / 10 hidden units per layer / single logistic sigmoid output unit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6 binary classification problems: 4 MNIST, 2 trees, 1 2-D synthetic task</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No masking of the input layer, only of the hidden layers</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1: Randomly sample 50 sets of hyper-parameters (learning rate, momentum, batch-size) and train 50 networks with dropout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Compute activities of network corresponding to each of the 2^20 dropout masks, for each test point (implies necessarily for each test input vector)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3: Geometrically average predictions by arithmetically averaging all values of input to sigmoid output unit (i.e. the activities for each dropout mask for each test point)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Compute geometric average prediction for each point in test set (using the geometric-arithmetic averages above; geometric average of output is obtained by arithmetic average of inputs) – is this the same step as above. That is the question. It is. That is my answer.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4: Compare misclassification rate using these predictions to the approximate, weight-scaled predictions (i.e. by the dropout technique)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1 compares exhaustive geometric mean of ensemble predictions (see 2:3 above) vs. approximate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2 compares exhaustive arithmetic and geometric mean of ensemble predictions</a:t>
            </a:r>
            <a:endParaRPr lang="en-US" baseline="0" dirty="0" smtClean="0"/>
          </a:p>
        </p:txBody>
      </p:sp>
      <p:sp>
        <p:nvSpPr>
          <p:cNvPr id="4" name="Slide Number Placeholder 3"/>
          <p:cNvSpPr>
            <a:spLocks noGrp="1"/>
          </p:cNvSpPr>
          <p:nvPr>
            <p:ph type="sldNum" sz="quarter" idx="10"/>
          </p:nvPr>
        </p:nvSpPr>
        <p:spPr/>
        <p:txBody>
          <a:bodyPr/>
          <a:lstStyle/>
          <a:p>
            <a:fld id="{CA4B767B-17FC-1346-8E80-E9CCA23E7A4D}" type="slidenum">
              <a:rPr lang="en-US" smtClean="0"/>
              <a:t>13</a:t>
            </a:fld>
            <a:endParaRPr lang="en-US"/>
          </a:p>
        </p:txBody>
      </p:sp>
    </p:spTree>
    <p:extLst>
      <p:ext uri="{BB962C8B-B14F-4D97-AF65-F5344CB8AC3E}">
        <p14:creationId xmlns:p14="http://schemas.microsoft.com/office/powerpoint/2010/main" val="172385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term bagging typically is used when training is executed on all network nodes using subsets of the inputs (separately, with the output taken in average, as in dropout – so effectively smaller networks are being trained in the process). Dropout extends this technique to include all nodes of the network in the “bagging” process so that the network nodes are also trained separately on particular subsets of the input).</a:t>
            </a:r>
          </a:p>
          <a:p>
            <a:endParaRPr lang="en-US" baseline="0" dirty="0" smtClean="0"/>
          </a:p>
          <a:p>
            <a:r>
              <a:rPr lang="en-US" baseline="0" dirty="0" smtClean="0"/>
              <a:t>It is said that one important distinction between dropout and bagging is that the former shares nodes whereas the latter does not. Further, at test time, bagging takes the average of the predictions of the trained models. So it must be true then that for dropout, the masking and averaging is reserved for the training process, with the network deployed in its entirety during test time (to make proper regularized/general predictions).</a:t>
            </a:r>
          </a:p>
          <a:p>
            <a:endParaRPr lang="en-US" baseline="0" dirty="0" smtClean="0"/>
          </a:p>
          <a:p>
            <a:r>
              <a:rPr lang="en-US" baseline="0" dirty="0" smtClean="0"/>
              <a:t>When it is said that for dropout “All the models share parameters. This means that they are no longer really trained on separate subsets of the dataset”, the word subset has to do with size and should not imply a partition of the inputs. Perhaps this implies that the subsets, though taken from the same population, will produce substantially different models, in parallel. In other words, we would be running different threads of the networks trained using fixed size subsets sampled from the same pool of inputs, and then taking the average of their separate outputs.</a:t>
            </a:r>
          </a:p>
          <a:p>
            <a:endParaRPr lang="en-US" dirty="0" smtClean="0"/>
          </a:p>
          <a:p>
            <a:r>
              <a:rPr lang="en-US" dirty="0" smtClean="0"/>
              <a:t>Dropout uses a stopping</a:t>
            </a:r>
            <a:r>
              <a:rPr lang="en-US" baseline="0" dirty="0" smtClean="0"/>
              <a:t> criterion to avoid over-fitting and often does not reach convergence in each unit as shown otherwise in the previous slide.</a:t>
            </a:r>
          </a:p>
          <a:p>
            <a:endParaRPr lang="en-US" baseline="0" dirty="0" smtClean="0"/>
          </a:p>
          <a:p>
            <a:r>
              <a:rPr lang="en-US" baseline="0" dirty="0" smtClean="0"/>
              <a:t>- - -</a:t>
            </a:r>
          </a:p>
          <a:p>
            <a:endParaRPr lang="en-US" baseline="0" dirty="0" smtClean="0"/>
          </a:p>
          <a:p>
            <a:r>
              <a:rPr lang="en-US" baseline="0" dirty="0" smtClean="0"/>
              <a:t>This paper:</a:t>
            </a:r>
          </a:p>
          <a:p>
            <a:endParaRPr lang="en-US" baseline="0" dirty="0" smtClean="0"/>
          </a:p>
          <a:p>
            <a:r>
              <a:rPr lang="en-US" baseline="0" dirty="0" smtClean="0"/>
              <a:t>Previous: compare dropout approximate ensemble prediction by comparing against Monte Carlo estimates of the correct geometric average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a:t>
            </a:r>
            <a:r>
              <a:rPr lang="en-US" baseline="30000" dirty="0" smtClean="0"/>
              <a:t>st</a:t>
            </a:r>
            <a:r>
              <a:rPr lang="en-US" baseline="0" dirty="0" smtClean="0"/>
              <a:t>: compare against true average in network of size small enough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bagged ensembles take average predictions via the arithmetic mean - weight scaling trick is appropriate only for geometric mean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a:t>
            </a:r>
            <a:r>
              <a:rPr lang="en-US" baseline="30000" dirty="0" smtClean="0"/>
              <a:t>nd</a:t>
            </a:r>
            <a:r>
              <a:rPr lang="en-US" baseline="0" dirty="0" smtClean="0"/>
              <a:t>: test for disadvantage of geometric mean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is dropout different from bagging in the way it regularizes the eventual ensemble?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a:t>
            </a:r>
            <a:r>
              <a:rPr lang="en-US" baseline="30000" dirty="0" smtClean="0"/>
              <a:t>rd</a:t>
            </a:r>
            <a:r>
              <a:rPr lang="en-US" baseline="0" dirty="0" smtClean="0"/>
              <a:t>: train independent models on re-samplings with replacement of data – train each ensemble member with single randomly sampled dropout mask fixed through entire training – combine independently trained networks into ensembles of varying size: compare to single network of identical size trained with dropout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Question: what is the experimental advantage of implementing bagging on sub-networks and combining to compare to dropout networks of the combined size? Why not compare bagging directly to dropout? Is it the expense of the computation? Really this question has more to do with – exactly how did they implement this again? What is implied by single dropout network of identical size – the size variable here is that of the ensemble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New criterion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a:t>
            </a:r>
            <a:r>
              <a:rPr lang="en-US" baseline="30000" dirty="0" smtClean="0"/>
              <a:t>th</a:t>
            </a:r>
            <a:r>
              <a:rPr lang="en-US" baseline="0" dirty="0" smtClean="0"/>
              <a:t>: try biased “boosting” estimator of gradient of the geometrically averaged ensemble log likelihood, instead of stochastic gradient of random sub-network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Experimental setup: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hidden layers / 10 hidden units per layer / single logistic sigmoid output unit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6 binary classification problems: 4 MNIST, 2 trees, 1 2-D synthetic task</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No masking of the input layer, only of the hidden layers</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1: Randomly sample 50 sets of hyper-parameters (learning rate, momentum, batch-size) and train 50 networks with dropout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Compute activities of network corresponding to each of the 2^20 dropout masks, for each test point (implies necessarily for each test input vector)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3: Geometrically average predictions by arithmetically averaging all values of input to sigmoid output unit (i.e. the activities for each dropout mask for each test point)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Compute geometric average prediction for each point in test set (using the geometric-arithmetic averages above; geometric average of output is obtained by arithmetic average of inputs) – is this the same step as above. That is the question. It is. That is my answer.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4: Compare misclassification rate using these predictions to the approximate, weight-scaled predictions (i.e. by the dropout technique)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1 compares exhaustive geometric mean of ensemble predictions (see 2:3 above) vs. approximate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2 compares exhaustive arithmetic and geometric mean of ensemble predictions</a:t>
            </a:r>
            <a:endParaRPr lang="en-US" baseline="0" dirty="0" smtClean="0"/>
          </a:p>
        </p:txBody>
      </p:sp>
      <p:sp>
        <p:nvSpPr>
          <p:cNvPr id="4" name="Slide Number Placeholder 3"/>
          <p:cNvSpPr>
            <a:spLocks noGrp="1"/>
          </p:cNvSpPr>
          <p:nvPr>
            <p:ph type="sldNum" sz="quarter" idx="10"/>
          </p:nvPr>
        </p:nvSpPr>
        <p:spPr/>
        <p:txBody>
          <a:bodyPr/>
          <a:lstStyle/>
          <a:p>
            <a:fld id="{CA4B767B-17FC-1346-8E80-E9CCA23E7A4D}" type="slidenum">
              <a:rPr lang="en-US" smtClean="0"/>
              <a:t>14</a:t>
            </a:fld>
            <a:endParaRPr lang="en-US"/>
          </a:p>
        </p:txBody>
      </p:sp>
    </p:spTree>
    <p:extLst>
      <p:ext uri="{BB962C8B-B14F-4D97-AF65-F5344CB8AC3E}">
        <p14:creationId xmlns:p14="http://schemas.microsoft.com/office/powerpoint/2010/main" val="172385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term bagging typically is used when training is executed on all network nodes using subsets of the inputs (separately, with the output taken in average, as in dropout – so effectively smaller networks are being trained in the process). Dropout extends this technique to include all nodes of the network in the “bagging” process so that the network nodes are also trained separately on particular subsets of the input).</a:t>
            </a:r>
          </a:p>
          <a:p>
            <a:endParaRPr lang="en-US" baseline="0" dirty="0" smtClean="0"/>
          </a:p>
          <a:p>
            <a:r>
              <a:rPr lang="en-US" baseline="0" dirty="0" smtClean="0"/>
              <a:t>It is said that one important distinction between dropout and bagging is that the former shares nodes whereas the latter does not. Further, at test time, bagging takes the average of the predictions of the trained models. So it must be true then that for dropout, the masking and averaging is reserved for the training process, with the network deployed in its entirety during test time (to make proper regularized/general predictions).</a:t>
            </a:r>
          </a:p>
          <a:p>
            <a:endParaRPr lang="en-US" baseline="0" dirty="0" smtClean="0"/>
          </a:p>
          <a:p>
            <a:r>
              <a:rPr lang="en-US" baseline="0" dirty="0" smtClean="0"/>
              <a:t>When it is said that for dropout “All the models share parameters. This means that they are no longer really trained on separate subsets of the dataset”, the word subset has to do with size and should not imply a partition of the inputs. Perhaps this implies that the subsets, though taken from the same population, will produce substantially different models, in parallel. In other words, we would be running different threads of the networks trained using fixed size subsets sampled from the same pool of inputs, and then taking the average of their separate outputs.</a:t>
            </a:r>
          </a:p>
          <a:p>
            <a:endParaRPr lang="en-US" dirty="0" smtClean="0"/>
          </a:p>
          <a:p>
            <a:r>
              <a:rPr lang="en-US" dirty="0" smtClean="0"/>
              <a:t>Dropout uses a stopping</a:t>
            </a:r>
            <a:r>
              <a:rPr lang="en-US" baseline="0" dirty="0" smtClean="0"/>
              <a:t> criterion to avoid over-fitting and often does not reach convergence in each unit as shown otherwise in the previous slide.</a:t>
            </a:r>
          </a:p>
          <a:p>
            <a:endParaRPr lang="en-US" baseline="0" dirty="0" smtClean="0"/>
          </a:p>
          <a:p>
            <a:r>
              <a:rPr lang="en-US" baseline="0" dirty="0" smtClean="0"/>
              <a:t>- - -</a:t>
            </a:r>
          </a:p>
          <a:p>
            <a:endParaRPr lang="en-US" baseline="0" dirty="0" smtClean="0"/>
          </a:p>
          <a:p>
            <a:r>
              <a:rPr lang="en-US" baseline="0" dirty="0" smtClean="0"/>
              <a:t>This paper:</a:t>
            </a:r>
          </a:p>
          <a:p>
            <a:endParaRPr lang="en-US" baseline="0" dirty="0" smtClean="0"/>
          </a:p>
          <a:p>
            <a:r>
              <a:rPr lang="en-US" baseline="0" dirty="0" smtClean="0"/>
              <a:t>Previous: compare dropout approximate ensemble prediction by comparing against Monte Carlo estimates of the correct geometric average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a:t>
            </a:r>
            <a:r>
              <a:rPr lang="en-US" baseline="30000" dirty="0" smtClean="0"/>
              <a:t>st</a:t>
            </a:r>
            <a:r>
              <a:rPr lang="en-US" baseline="0" dirty="0" smtClean="0"/>
              <a:t>: compare against true average in network of size small enough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bagged ensembles take average predictions via the arithmetic mean - weight scaling trick is appropriate only for geometric mean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a:t>
            </a:r>
            <a:r>
              <a:rPr lang="en-US" baseline="30000" dirty="0" smtClean="0"/>
              <a:t>nd</a:t>
            </a:r>
            <a:r>
              <a:rPr lang="en-US" baseline="0" dirty="0" smtClean="0"/>
              <a:t>: test for disadvantage of geometric mean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is dropout different from bagging in the way it regularizes the eventual ensemble?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a:t>
            </a:r>
            <a:r>
              <a:rPr lang="en-US" baseline="30000" dirty="0" smtClean="0"/>
              <a:t>rd</a:t>
            </a:r>
            <a:r>
              <a:rPr lang="en-US" baseline="0" dirty="0" smtClean="0"/>
              <a:t>: train independent models on re-samplings with replacement of data – train each ensemble member with single randomly sampled dropout mask fixed through entire training – combine independently trained networks into ensembles of varying size: compare to single network of identical size trained with dropout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Question: what is the experimental advantage of implementing bagging on sub-networks and combining to compare to dropout networks of the combined size? Why not compare bagging directly to dropout? Is it the expense of the computation? Really this question has more to do with – exactly how did they implement this again? What is implied by single dropout network of identical size – the size variable here is that of the ensemble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New criterion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a:t>
            </a:r>
            <a:r>
              <a:rPr lang="en-US" baseline="30000" dirty="0" smtClean="0"/>
              <a:t>th</a:t>
            </a:r>
            <a:r>
              <a:rPr lang="en-US" baseline="0" dirty="0" smtClean="0"/>
              <a:t>: try biased “boosting” estimator of gradient of the geometrically averaged ensemble log likelihood, instead of stochastic gradient of random sub-network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Experimental setup: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hidden layers / 10 hidden units per layer / single logistic sigmoid output unit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6 binary classification problems: 4 MNIST, 2 trees, 1 2-D synthetic task</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No masking of the input layer, only of the hidden layers</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1: Randomly sample 50 sets of hyper-parameters (learning rate, momentum, batch-size) and train 50 networks with dropout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Compute activities of network corresponding to each of the 2^20 dropout masks, for each test point (implies necessarily for each test input vector)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3: Geometrically average predictions by arithmetically averaging all values of input to sigmoid output unit (i.e. the activities for each dropout mask for each test point)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Compute geometric average prediction for each point in test set (using the geometric-arithmetic averages above; geometric average of output is obtained by arithmetic average of inputs) – is this the same step as above. That is the question. It is. That is my answer.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4: Compare misclassification rate using these predictions to the approximate, weight-scaled predictions (i.e. by the dropout technique)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1 compares exhaustive geometric mean of ensemble predictions (see 2:3 above) vs. approximate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2 compares exhaustive arithmetic and geometric mean of ensemble predictions</a:t>
            </a:r>
            <a:endParaRPr lang="en-US" baseline="0" dirty="0" smtClean="0"/>
          </a:p>
        </p:txBody>
      </p:sp>
      <p:sp>
        <p:nvSpPr>
          <p:cNvPr id="4" name="Slide Number Placeholder 3"/>
          <p:cNvSpPr>
            <a:spLocks noGrp="1"/>
          </p:cNvSpPr>
          <p:nvPr>
            <p:ph type="sldNum" sz="quarter" idx="10"/>
          </p:nvPr>
        </p:nvSpPr>
        <p:spPr/>
        <p:txBody>
          <a:bodyPr/>
          <a:lstStyle/>
          <a:p>
            <a:fld id="{CA4B767B-17FC-1346-8E80-E9CCA23E7A4D}" type="slidenum">
              <a:rPr lang="en-US" smtClean="0"/>
              <a:t>15</a:t>
            </a:fld>
            <a:endParaRPr lang="en-US"/>
          </a:p>
        </p:txBody>
      </p:sp>
    </p:spTree>
    <p:extLst>
      <p:ext uri="{BB962C8B-B14F-4D97-AF65-F5344CB8AC3E}">
        <p14:creationId xmlns:p14="http://schemas.microsoft.com/office/powerpoint/2010/main" val="172385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term bagging typically is used when training is executed on all network nodes using subsets of the inputs (separately, with the output taken in average, as in dropout – so effectively smaller networks are being trained in the process). Dropout extends this technique to include all nodes of the network in the “bagging” process so that the network nodes are also trained separately on particular subsets of the input).</a:t>
            </a:r>
          </a:p>
          <a:p>
            <a:endParaRPr lang="en-US" baseline="0" dirty="0" smtClean="0"/>
          </a:p>
          <a:p>
            <a:r>
              <a:rPr lang="en-US" baseline="0" dirty="0" smtClean="0"/>
              <a:t>It is said that one important distinction between dropout and bagging is that the former shares nodes whereas the latter does not. Further, at test time, bagging takes the average of the predictions of the trained models. So it must be true then that for dropout, the masking and averaging is reserved for the training process, with the network deployed in its entirety during test time (to make proper regularized/general predictions).</a:t>
            </a:r>
          </a:p>
          <a:p>
            <a:endParaRPr lang="en-US" baseline="0" dirty="0" smtClean="0"/>
          </a:p>
          <a:p>
            <a:r>
              <a:rPr lang="en-US" baseline="0" dirty="0" smtClean="0"/>
              <a:t>When it is said that for dropout “All the models share parameters. This means that they are no longer really trained on separate subsets of the dataset”, the word subset has to do with size and should not imply a partition of the inputs. Perhaps this implies that the subsets, though taken from the same population, will produce substantially different models, in parallel. In other words, we would be running different threads of the networks trained using fixed size subsets sampled from the same pool of inputs, and then taking the average of their separate outputs.</a:t>
            </a:r>
          </a:p>
          <a:p>
            <a:endParaRPr lang="en-US" dirty="0" smtClean="0"/>
          </a:p>
          <a:p>
            <a:r>
              <a:rPr lang="en-US" dirty="0" smtClean="0"/>
              <a:t>Dropout uses a stopping</a:t>
            </a:r>
            <a:r>
              <a:rPr lang="en-US" baseline="0" dirty="0" smtClean="0"/>
              <a:t> criterion to avoid over-fitting and often does not reach convergence in each unit as shown otherwise in the previous slide.</a:t>
            </a:r>
          </a:p>
          <a:p>
            <a:endParaRPr lang="en-US" baseline="0" dirty="0" smtClean="0"/>
          </a:p>
          <a:p>
            <a:r>
              <a:rPr lang="en-US" baseline="0" dirty="0" smtClean="0"/>
              <a:t>- - -</a:t>
            </a:r>
          </a:p>
          <a:p>
            <a:endParaRPr lang="en-US" baseline="0" dirty="0" smtClean="0"/>
          </a:p>
          <a:p>
            <a:r>
              <a:rPr lang="en-US" baseline="0" dirty="0" smtClean="0"/>
              <a:t>This paper:</a:t>
            </a:r>
          </a:p>
          <a:p>
            <a:endParaRPr lang="en-US" baseline="0" dirty="0" smtClean="0"/>
          </a:p>
          <a:p>
            <a:r>
              <a:rPr lang="en-US" baseline="0" dirty="0" smtClean="0"/>
              <a:t>Previous: compare dropout approximate ensemble prediction by comparing against Monte Carlo estimates of the correct geometric average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a:t>
            </a:r>
            <a:r>
              <a:rPr lang="en-US" baseline="30000" dirty="0" smtClean="0"/>
              <a:t>st</a:t>
            </a:r>
            <a:r>
              <a:rPr lang="en-US" baseline="0" dirty="0" smtClean="0"/>
              <a:t>: compare against true average in network of size small enough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bagged ensembles take average predictions via the arithmetic mean - weight scaling trick is appropriate only for geometric mean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a:t>
            </a:r>
            <a:r>
              <a:rPr lang="en-US" baseline="30000" dirty="0" smtClean="0"/>
              <a:t>nd</a:t>
            </a:r>
            <a:r>
              <a:rPr lang="en-US" baseline="0" dirty="0" smtClean="0"/>
              <a:t>: test for disadvantage of geometric mean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is dropout different from bagging in the way it regularizes the eventual ensemble?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a:t>
            </a:r>
            <a:r>
              <a:rPr lang="en-US" baseline="30000" dirty="0" smtClean="0"/>
              <a:t>rd</a:t>
            </a:r>
            <a:r>
              <a:rPr lang="en-US" baseline="0" dirty="0" smtClean="0"/>
              <a:t>: train independent models on re-samplings with replacement of data – train each ensemble member with single randomly sampled dropout mask fixed through entire training – combine independently trained networks into ensembles of varying size: compare to single network of identical size trained with dropout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Question: what is the experimental advantage of implementing bagging on sub-networks and combining to compare to dropout networks of the combined size? Why not compare bagging directly to dropout? Is it the expense of the computation? Really this question has more to do with – exactly how did they implement this again? What is implied by single dropout network of identical size – the size variable here is that of the ensemble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New criterion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a:t>
            </a:r>
            <a:r>
              <a:rPr lang="en-US" baseline="30000" dirty="0" smtClean="0"/>
              <a:t>th</a:t>
            </a:r>
            <a:r>
              <a:rPr lang="en-US" baseline="0" dirty="0" smtClean="0"/>
              <a:t>: try biased “boosting” estimator of gradient of the geometrically averaged ensemble log likelihood, instead of stochastic gradient of random sub-network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Experimental setup: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hidden layers / 10 hidden units per layer / single logistic sigmoid output unit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6 binary classification problems: 4 MNIST, 2 trees, 1 2-D synthetic task</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No masking of the input layer, only of the hidden layers</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1: Randomly sample 50 sets of hyper-parameters (learning rate, momentum, batch-size) and train 50 networks with dropout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Compute activities of network corresponding to each of the 2^20 dropout masks, for each test point (implies necessarily for each test input vector)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3: Geometrically average predictions by arithmetically averaging all values of input to sigmoid output unit (i.e. the activities for each dropout mask for each test point)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Compute geometric average prediction for each point in test set (using the geometric-arithmetic averages above; geometric average of output is obtained by arithmetic average of inputs) – is this the same step as above. That is the question. It is. That is my answer.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4: Compare misclassification rate using these predictions to the approximate, weight-scaled predictions (i.e. by the dropout technique)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1 compares exhaustive geometric mean of ensemble predictions (see 2:3 above) vs. approximate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2 compares exhaustive arithmetic and geometric mean of ensemble predictions</a:t>
            </a:r>
            <a:endParaRPr lang="en-US" baseline="0" dirty="0" smtClean="0"/>
          </a:p>
        </p:txBody>
      </p:sp>
      <p:sp>
        <p:nvSpPr>
          <p:cNvPr id="4" name="Slide Number Placeholder 3"/>
          <p:cNvSpPr>
            <a:spLocks noGrp="1"/>
          </p:cNvSpPr>
          <p:nvPr>
            <p:ph type="sldNum" sz="quarter" idx="10"/>
          </p:nvPr>
        </p:nvSpPr>
        <p:spPr/>
        <p:txBody>
          <a:bodyPr/>
          <a:lstStyle/>
          <a:p>
            <a:fld id="{CA4B767B-17FC-1346-8E80-E9CCA23E7A4D}" type="slidenum">
              <a:rPr lang="en-US" smtClean="0"/>
              <a:t>16</a:t>
            </a:fld>
            <a:endParaRPr lang="en-US"/>
          </a:p>
        </p:txBody>
      </p:sp>
    </p:spTree>
    <p:extLst>
      <p:ext uri="{BB962C8B-B14F-4D97-AF65-F5344CB8AC3E}">
        <p14:creationId xmlns:p14="http://schemas.microsoft.com/office/powerpoint/2010/main" val="1723850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term bagging typically is used when training is executed on all network nodes using subsets of the inputs (separately, with the output taken in average, as in dropout – so effectively smaller networks are being trained in the process). Dropout extends this technique to include all nodes of the network in the “bagging” process so that the network nodes are also trained separately on particular subsets of the input).</a:t>
            </a:r>
          </a:p>
          <a:p>
            <a:endParaRPr lang="en-US" baseline="0" dirty="0" smtClean="0"/>
          </a:p>
          <a:p>
            <a:r>
              <a:rPr lang="en-US" baseline="0" dirty="0" smtClean="0"/>
              <a:t>It is said that one important distinction between dropout and bagging is that the former shares nodes whereas the latter does not. Further, at test time, bagging takes the average of the predictions of the trained models. So it must be true then that for dropout, the masking and averaging is reserved for the training process, with the network deployed in its entirety during test time (to make proper regularized/general predictions).</a:t>
            </a:r>
          </a:p>
          <a:p>
            <a:endParaRPr lang="en-US" baseline="0" dirty="0" smtClean="0"/>
          </a:p>
          <a:p>
            <a:r>
              <a:rPr lang="en-US" baseline="0" dirty="0" smtClean="0"/>
              <a:t>When it is said that for dropout “All the models share parameters. This means that they are no longer really trained on separate subsets of the dataset”, the word subset has to do with size and should not imply a partition of the inputs. Perhaps this implies that the subsets, though taken from the same population, will produce substantially different models, in parallel. In other words, we would be running different threads of the networks trained using fixed size subsets sampled from the same pool of inputs, and then taking the average of their separate outputs.</a:t>
            </a:r>
          </a:p>
          <a:p>
            <a:endParaRPr lang="en-US" dirty="0" smtClean="0"/>
          </a:p>
          <a:p>
            <a:r>
              <a:rPr lang="en-US" dirty="0" smtClean="0"/>
              <a:t>Dropout uses a stopping</a:t>
            </a:r>
            <a:r>
              <a:rPr lang="en-US" baseline="0" dirty="0" smtClean="0"/>
              <a:t> criterion to avoid over-fitting and often does not reach convergence in each unit as shown otherwise in the previous slide.</a:t>
            </a:r>
          </a:p>
          <a:p>
            <a:endParaRPr lang="en-US" baseline="0" dirty="0" smtClean="0"/>
          </a:p>
          <a:p>
            <a:r>
              <a:rPr lang="en-US" baseline="0" dirty="0" smtClean="0"/>
              <a:t>- - -</a:t>
            </a:r>
          </a:p>
          <a:p>
            <a:endParaRPr lang="en-US" baseline="0" dirty="0" smtClean="0"/>
          </a:p>
          <a:p>
            <a:r>
              <a:rPr lang="en-US" baseline="0" dirty="0" smtClean="0"/>
              <a:t>This paper:</a:t>
            </a:r>
          </a:p>
          <a:p>
            <a:endParaRPr lang="en-US" baseline="0" dirty="0" smtClean="0"/>
          </a:p>
          <a:p>
            <a:r>
              <a:rPr lang="en-US" baseline="0" dirty="0" smtClean="0"/>
              <a:t>Previous: compare dropout approximate ensemble prediction by comparing against Monte Carlo estimates of the correct geometric average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a:t>
            </a:r>
            <a:r>
              <a:rPr lang="en-US" baseline="30000" dirty="0" smtClean="0"/>
              <a:t>st</a:t>
            </a:r>
            <a:r>
              <a:rPr lang="en-US" baseline="0" dirty="0" smtClean="0"/>
              <a:t>: compare against true average in network of size small enough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bagged ensembles take average predictions via the arithmetic mean - weight scaling trick is appropriate only for geometric mean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a:t>
            </a:r>
            <a:r>
              <a:rPr lang="en-US" baseline="30000" dirty="0" smtClean="0"/>
              <a:t>nd</a:t>
            </a:r>
            <a:r>
              <a:rPr lang="en-US" baseline="0" dirty="0" smtClean="0"/>
              <a:t>: test for disadvantage of geometric mean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Previous: is dropout different from bagging in the way it regularizes the eventual ensemble?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a:t>
            </a:r>
            <a:r>
              <a:rPr lang="en-US" baseline="30000" dirty="0" smtClean="0"/>
              <a:t>rd</a:t>
            </a:r>
            <a:r>
              <a:rPr lang="en-US" baseline="0" dirty="0" smtClean="0"/>
              <a:t>: train independent models on re-samplings with replacement of data – train each ensemble member with single randomly sampled dropout mask fixed through entire training – combine independently trained networks into ensembles of varying size: compare to single network of identical size trained with dropout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Question: what is the experimental advantage of implementing bagging on sub-networks and combining to compare to dropout networks of the combined size? Why not compare bagging directly to dropout? Is it the expense of the computation? Really this question has more to do with – exactly how did they implement this again? What is implied by single dropout network of identical size – the size variable here is that of the ensemble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New criterion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a:t>
            </a:r>
            <a:r>
              <a:rPr lang="en-US" baseline="30000" dirty="0" smtClean="0"/>
              <a:t>th</a:t>
            </a:r>
            <a:r>
              <a:rPr lang="en-US" baseline="0" dirty="0" smtClean="0"/>
              <a:t>: try biased “boosting” estimator of gradient of the geometrically averaged ensemble log likelihood, instead of stochastic gradient of random sub-network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Experimental setup: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hidden layers / 10 hidden units per layer / single logistic sigmoid output unit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6 binary classification problems: 4 MNIST, 2 trees, 1 2-D synthetic task</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No masking of the input layer, only of the hidden layers</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1: Randomly sample 50 sets of hyper-parameters (learning rate, momentum, batch-size) and train 50 networks with dropout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2: Compute activities of network corresponding to each of the 2^20 dropout masks, for each test point (implies necessarily for each test input vector)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3: Geometrically average predictions by arithmetically averaging all values of input to sigmoid output unit (i.e. the activities for each dropout mask for each test point)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Compute geometric average prediction for each point in test set (using the geometric-arithmetic averages above; geometric average of output is obtained by arithmetic average of inputs) – is this the same step as above. That is the question. It is. That is my answer.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4: Compare misclassification rate using these predictions to the approximate, weight-scaled predictions (i.e. by the dropout technique)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1 compares exhaustive geometric mean of ensemble predictions (see 2:3 above) vs. approximate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Figure 2 compares exhaustive arithmetic and geometric mean of ensemble predictions</a:t>
            </a:r>
            <a:endParaRPr lang="en-US" baseline="0" dirty="0" smtClean="0"/>
          </a:p>
        </p:txBody>
      </p:sp>
      <p:sp>
        <p:nvSpPr>
          <p:cNvPr id="4" name="Slide Number Placeholder 3"/>
          <p:cNvSpPr>
            <a:spLocks noGrp="1"/>
          </p:cNvSpPr>
          <p:nvPr>
            <p:ph type="sldNum" sz="quarter" idx="10"/>
          </p:nvPr>
        </p:nvSpPr>
        <p:spPr/>
        <p:txBody>
          <a:bodyPr/>
          <a:lstStyle/>
          <a:p>
            <a:fld id="{CA4B767B-17FC-1346-8E80-E9CCA23E7A4D}" type="slidenum">
              <a:rPr lang="en-US" smtClean="0"/>
              <a:t>17</a:t>
            </a:fld>
            <a:endParaRPr lang="en-US"/>
          </a:p>
        </p:txBody>
      </p:sp>
    </p:spTree>
    <p:extLst>
      <p:ext uri="{BB962C8B-B14F-4D97-AF65-F5344CB8AC3E}">
        <p14:creationId xmlns:p14="http://schemas.microsoft.com/office/powerpoint/2010/main" val="1723850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Train full size multiclass MNIST network</a:t>
            </a:r>
          </a:p>
          <a:p>
            <a:pPr marL="171450" indent="-171450">
              <a:buFontTx/>
              <a:buChar char="-"/>
            </a:pPr>
            <a:r>
              <a:rPr lang="en-US" baseline="0" dirty="0" smtClean="0"/>
              <a:t>Two layers of RLUs</a:t>
            </a:r>
          </a:p>
          <a:p>
            <a:pPr marL="171450" indent="-171450">
              <a:buFontTx/>
              <a:buChar char="-"/>
            </a:pPr>
            <a:r>
              <a:rPr lang="en-US" baseline="0" dirty="0" smtClean="0"/>
              <a:t>Dropout + norm constraint on weights</a:t>
            </a:r>
          </a:p>
          <a:p>
            <a:pPr marL="171450" indent="-171450">
              <a:buFontTx/>
              <a:buChar char="-"/>
            </a:pPr>
            <a:r>
              <a:rPr lang="en-US" baseline="0" dirty="0" smtClean="0"/>
              <a:t>Add to hyper-parameters: initial ranges of weights / number of hidden units in each of two layers / maximum weight vector norms of each layer</a:t>
            </a:r>
          </a:p>
          <a:p>
            <a:pPr marL="171450" indent="-171450">
              <a:buFontTx/>
              <a:buChar char="-"/>
            </a:pPr>
            <a:endParaRPr lang="en-US" baseline="0" dirty="0" smtClean="0"/>
          </a:p>
          <a:p>
            <a:pPr marL="171450" indent="-171450">
              <a:buFontTx/>
              <a:buChar char="-"/>
            </a:pPr>
            <a:r>
              <a:rPr lang="en-US" baseline="0" dirty="0" smtClean="0"/>
              <a:t>Each gradient step taken on different mini-batch of training data / each sub-network trained on different resampling of training set, like bagging</a:t>
            </a:r>
          </a:p>
          <a:p>
            <a:pPr marL="171450" indent="-171450">
              <a:buFontTx/>
              <a:buChar char="-"/>
            </a:pPr>
            <a:r>
              <a:rPr lang="en-US" baseline="0" dirty="0" smtClean="0"/>
              <a:t>Update using stochastic gradient descent and single ensemble member, updating weights of all ensemble members</a:t>
            </a:r>
          </a:p>
          <a:p>
            <a:pPr marL="171450" indent="-171450">
              <a:buFontTx/>
              <a:buChar char="-"/>
            </a:pPr>
            <a:r>
              <a:rPr lang="en-US" baseline="0" dirty="0" smtClean="0"/>
              <a:t>Compare to independent networks trained with resampling of data but with dropout mask fixed throughout training</a:t>
            </a:r>
          </a:p>
          <a:p>
            <a:pPr marL="171450" indent="-171450">
              <a:buFontTx/>
              <a:buChar char="-"/>
            </a:pPr>
            <a:endParaRPr lang="en-US" baseline="0" dirty="0" smtClean="0"/>
          </a:p>
          <a:p>
            <a:pPr marL="171450" indent="-171450">
              <a:buFontTx/>
              <a:buChar char="-"/>
            </a:pPr>
            <a:r>
              <a:rPr lang="en-US" baseline="0" dirty="0" smtClean="0"/>
              <a:t>Sample 50 hyper-parameter configurations / choose network with lowest validation error (1.06% matching previous results)</a:t>
            </a:r>
          </a:p>
          <a:p>
            <a:pPr marL="171450" indent="-171450">
              <a:buFontTx/>
              <a:buChar char="-"/>
            </a:pPr>
            <a:r>
              <a:rPr lang="en-US" baseline="0" dirty="0" smtClean="0"/>
              <a:t>Train 360 models initialized with different random seeds using traditional bagging</a:t>
            </a:r>
          </a:p>
          <a:p>
            <a:pPr marL="171450" indent="-171450">
              <a:buFontTx/>
              <a:buChar char="-"/>
            </a:pPr>
            <a:r>
              <a:rPr lang="en-US" baseline="0" dirty="0" smtClean="0"/>
              <a:t>Instead of applying different mask at each gradient step, sample one dropout mask and hold fixed throughout training</a:t>
            </a:r>
          </a:p>
          <a:p>
            <a:pPr marL="171450" indent="-171450">
              <a:buFontTx/>
              <a:buChar char="-"/>
            </a:pPr>
            <a:r>
              <a:rPr lang="en-US" baseline="0" dirty="0" smtClean="0"/>
              <a:t>Resulting networks have architectures sampled from same distribution as dropout sub-networks but are independent</a:t>
            </a:r>
          </a:p>
          <a:p>
            <a:pPr marL="171450" indent="-171450">
              <a:buFontTx/>
              <a:buChar char="-"/>
            </a:pPr>
            <a:endParaRPr lang="en-US" baseline="0" dirty="0" smtClean="0"/>
          </a:p>
          <a:p>
            <a:pPr marL="171450" indent="-171450">
              <a:buFontTx/>
              <a:buChar char="-"/>
            </a:pPr>
            <a:r>
              <a:rPr lang="en-US" baseline="0" dirty="0" smtClean="0"/>
              <a:t>Compare geometric mean of predictions of fixed-dropout bagging networks, with smallest test error 1.66% and dropout tuned networks with test error 1.06%</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CA4B767B-17FC-1346-8E80-E9CCA23E7A4D}" type="slidenum">
              <a:rPr lang="en-US" smtClean="0"/>
              <a:t>18</a:t>
            </a:fld>
            <a:endParaRPr lang="en-US"/>
          </a:p>
        </p:txBody>
      </p:sp>
    </p:spTree>
    <p:extLst>
      <p:ext uri="{BB962C8B-B14F-4D97-AF65-F5344CB8AC3E}">
        <p14:creationId xmlns:p14="http://schemas.microsoft.com/office/powerpoint/2010/main" val="172385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20</a:t>
            </a:fld>
            <a:endParaRPr lang="en-US"/>
          </a:p>
        </p:txBody>
      </p:sp>
    </p:spTree>
    <p:extLst>
      <p:ext uri="{BB962C8B-B14F-4D97-AF65-F5344CB8AC3E}">
        <p14:creationId xmlns:p14="http://schemas.microsoft.com/office/powerpoint/2010/main" val="63193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Effective capacity is capable of decreasing both test and training error, but often results in over-fitting.</a:t>
            </a:r>
          </a:p>
          <a:p>
            <a:endParaRPr lang="en-US" baseline="0" dirty="0" smtClean="0"/>
          </a:p>
          <a:p>
            <a:r>
              <a:rPr lang="en-US" baseline="0" dirty="0" smtClean="0"/>
              <a:t>Intuitively, the neural network is a kernel that maps the input into higher dimensions. With infinitely many nodes, the network is able to satisfy any mapping from input to output that is capable of discriminating between a few different examples. How to find the one that works for all types of examples?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4B767B-17FC-1346-8E80-E9CCA23E7A4D}" type="slidenum">
              <a:rPr lang="en-US" smtClean="0"/>
              <a:t>2</a:t>
            </a:fld>
            <a:endParaRPr lang="en-US"/>
          </a:p>
        </p:txBody>
      </p:sp>
    </p:spTree>
    <p:extLst>
      <p:ext uri="{BB962C8B-B14F-4D97-AF65-F5344CB8AC3E}">
        <p14:creationId xmlns:p14="http://schemas.microsoft.com/office/powerpoint/2010/main" val="2186866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Stochastic gradient descent considers that one example is enough to detect </a:t>
            </a:r>
            <a:r>
              <a:rPr lang="en-US" i="1" dirty="0" smtClean="0"/>
              <a:t>a</a:t>
            </a:r>
            <a:r>
              <a:rPr lang="en-US" dirty="0" smtClean="0"/>
              <a:t> </a:t>
            </a:r>
            <a:r>
              <a:rPr lang="en-US" baseline="0" dirty="0" smtClean="0"/>
              <a:t>direction of “descent” in the gradient (though the resulting directionality of the “descent” may exhibit favoritism towards a subset of W – i.e. where W needed adjusting the most based on this specific example, eventually – when a local minimum is reached – all entries should be adjusted properly).</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21</a:t>
            </a:fld>
            <a:endParaRPr lang="en-US"/>
          </a:p>
        </p:txBody>
      </p:sp>
    </p:spTree>
    <p:extLst>
      <p:ext uri="{BB962C8B-B14F-4D97-AF65-F5344CB8AC3E}">
        <p14:creationId xmlns:p14="http://schemas.microsoft.com/office/powerpoint/2010/main" val="2796103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 is</a:t>
            </a:r>
            <a:r>
              <a:rPr lang="en-US" baseline="0" dirty="0" smtClean="0"/>
              <a:t> a saddle point.</a:t>
            </a:r>
          </a:p>
          <a:p>
            <a:endParaRPr lang="en-US" baseline="0" dirty="0" smtClean="0"/>
          </a:p>
          <a:p>
            <a:r>
              <a:rPr lang="en-US" baseline="0" dirty="0" smtClean="0"/>
              <a:t>The scaled hyperbolic tangent function levels off close to inputs +/- S(pi) (where output plateaus at +/-A).</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22</a:t>
            </a:fld>
            <a:endParaRPr lang="en-US"/>
          </a:p>
        </p:txBody>
      </p:sp>
    </p:spTree>
    <p:extLst>
      <p:ext uri="{BB962C8B-B14F-4D97-AF65-F5344CB8AC3E}">
        <p14:creationId xmlns:p14="http://schemas.microsoft.com/office/powerpoint/2010/main" val="2126987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 is proportional to size of the network.</a:t>
            </a:r>
          </a:p>
          <a:p>
            <a:r>
              <a:rPr lang="en-US" baseline="0" dirty="0" smtClean="0"/>
              <a:t>S is proportional to the true output.</a:t>
            </a:r>
          </a:p>
          <a:p>
            <a:r>
              <a:rPr lang="en-US" baseline="0" dirty="0" smtClean="0"/>
              <a:t>A and B are proportional to the inputs and weights respectively.</a:t>
            </a:r>
          </a:p>
          <a:p>
            <a:r>
              <a:rPr lang="en-US" baseline="0" dirty="0" smtClean="0"/>
              <a:t>The vector field corresponds to the change of A and B with respect to one another, within the cost equations which are being minimized. So a zero represents a minimum that is undesirable. The saddle point attractor can be made out quite easily. We basically want to avoid descent in directions leading towards the zero point.</a:t>
            </a:r>
          </a:p>
          <a:p>
            <a:endParaRPr lang="en-US" baseline="0" dirty="0" smtClean="0"/>
          </a:p>
          <a:p>
            <a:r>
              <a:rPr lang="en-US" baseline="0" dirty="0" smtClean="0"/>
              <a:t>This plot is derived from the Hessian of cost given a certain set of parameters. The Hessian is a second derivative matrix. If it is indefinite or has both positive and negative eigenvalues, it indicates the presence of a saddle point. The Hessian is evaluated at input point (A,B).</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23</a:t>
            </a:fld>
            <a:endParaRPr lang="en-US"/>
          </a:p>
        </p:txBody>
      </p:sp>
    </p:spTree>
    <p:extLst>
      <p:ext uri="{BB962C8B-B14F-4D97-AF65-F5344CB8AC3E}">
        <p14:creationId xmlns:p14="http://schemas.microsoft.com/office/powerpoint/2010/main" val="2556047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Spin glass model of neural networks:</a:t>
            </a:r>
          </a:p>
          <a:p>
            <a:pPr marL="171450" indent="-171450">
              <a:buFontTx/>
              <a:buChar char="-"/>
            </a:pPr>
            <a:r>
              <a:rPr lang="en-US" dirty="0" smtClean="0"/>
              <a:t>Assume that each input follows a path in the neural network that is completely independent</a:t>
            </a:r>
            <a:r>
              <a:rPr lang="en-US" baseline="0" dirty="0" smtClean="0"/>
              <a:t> from the other inputs. In reality the inputs will share paths so are not really independent – the network does contain dependencies.</a:t>
            </a:r>
          </a:p>
          <a:p>
            <a:pPr marL="171450" indent="-171450">
              <a:buFontTx/>
              <a:buChar char="-"/>
            </a:pPr>
            <a:r>
              <a:rPr lang="en-US" baseline="0" dirty="0" smtClean="0"/>
              <a:t>Assume that the paths are all equally likely. The edges or adjacencies in the network can thus be modeled as Bernoulli random variables with the same probability of success. Have we not seen a similar idea applied in dropout ensemble networks where the inputs to a neuron were all multiplied by 0.5, the overall probability of dropout of a neuron in the network?</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26</a:t>
            </a:fld>
            <a:endParaRPr lang="en-US"/>
          </a:p>
        </p:txBody>
      </p:sp>
    </p:spTree>
    <p:extLst>
      <p:ext uri="{BB962C8B-B14F-4D97-AF65-F5344CB8AC3E}">
        <p14:creationId xmlns:p14="http://schemas.microsoft.com/office/powerpoint/2010/main" val="3622427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parameters are redundant.</a:t>
            </a:r>
          </a:p>
          <a:p>
            <a:endParaRPr lang="en-US" dirty="0" smtClean="0"/>
          </a:p>
          <a:p>
            <a:r>
              <a:rPr lang="en-US" dirty="0" smtClean="0"/>
              <a:t>In particular, under the assumptions of:</a:t>
            </a:r>
          </a:p>
          <a:p>
            <a:pPr marL="171450" indent="-171450">
              <a:buFontTx/>
              <a:buChar char="-"/>
            </a:pPr>
            <a:r>
              <a:rPr lang="en-US" baseline="0" dirty="0" smtClean="0"/>
              <a:t>I</a:t>
            </a:r>
            <a:r>
              <a:rPr lang="en-US" dirty="0" smtClean="0"/>
              <a:t>ndependence</a:t>
            </a:r>
            <a:r>
              <a:rPr lang="en-US" baseline="0" dirty="0" smtClean="0"/>
              <a:t> of inputs</a:t>
            </a:r>
          </a:p>
          <a:p>
            <a:pPr marL="171450" indent="-171450">
              <a:buFontTx/>
              <a:buChar char="-"/>
            </a:pPr>
            <a:r>
              <a:rPr lang="en-US" baseline="0" dirty="0" smtClean="0"/>
              <a:t>Equally likely paths and finally, of</a:t>
            </a:r>
          </a:p>
          <a:p>
            <a:pPr marL="171450" indent="-171450">
              <a:buFontTx/>
              <a:buChar char="-"/>
            </a:pPr>
            <a:r>
              <a:rPr lang="en-US" baseline="0" dirty="0" smtClean="0"/>
              <a:t>Redundancy</a:t>
            </a:r>
          </a:p>
          <a:p>
            <a:pPr marL="0" indent="0">
              <a:buFontTx/>
              <a:buNone/>
            </a:pPr>
            <a:r>
              <a:rPr lang="en-US" baseline="0" dirty="0" smtClean="0"/>
              <a:t>It can be shown:</a:t>
            </a:r>
          </a:p>
          <a:p>
            <a:pPr marL="171450" indent="-171450">
              <a:buFontTx/>
              <a:buChar char="-"/>
            </a:pPr>
            <a:r>
              <a:rPr lang="en-US" baseline="0" dirty="0" smtClean="0"/>
              <a:t>G</a:t>
            </a:r>
            <a:r>
              <a:rPr lang="en-US" dirty="0" smtClean="0"/>
              <a:t>iven two networks with the same configuration of edges but different weights</a:t>
            </a:r>
          </a:p>
          <a:p>
            <a:pPr marL="171450" indent="-171450">
              <a:buFontTx/>
              <a:buChar char="-"/>
            </a:pPr>
            <a:r>
              <a:rPr lang="en-US" dirty="0" smtClean="0"/>
              <a:t>The </a:t>
            </a:r>
            <a:r>
              <a:rPr lang="en-US" baseline="0" dirty="0" smtClean="0"/>
              <a:t>correlation between the signs of the expected value of predictions of the two networks is at least:</a:t>
            </a:r>
          </a:p>
          <a:p>
            <a:pPr marL="171450" indent="-171450">
              <a:buFontTx/>
              <a:buChar char="-"/>
            </a:pPr>
            <a:r>
              <a:rPr lang="en-US" baseline="0" dirty="0" smtClean="0"/>
              <a:t>Some function of the fraction of points that they classify differently, where</a:t>
            </a:r>
          </a:p>
          <a:p>
            <a:pPr marL="171450" indent="-171450">
              <a:buFontTx/>
              <a:buChar char="-"/>
            </a:pPr>
            <a:r>
              <a:rPr lang="en-US" baseline="0" dirty="0" smtClean="0"/>
              <a:t>This fraction can be kept very close to 0 and the correlation made very close to 1, even if the number of weights is also small.</a:t>
            </a:r>
          </a:p>
          <a:p>
            <a:pPr marL="171450" indent="-171450">
              <a:buFontTx/>
              <a:buChar char="-"/>
            </a:pPr>
            <a:endParaRPr lang="en-US" baseline="0" dirty="0" smtClean="0"/>
          </a:p>
          <a:p>
            <a:pPr marL="0" indent="0">
              <a:buFontTx/>
              <a:buNone/>
            </a:pPr>
            <a:r>
              <a:rPr lang="en-US" baseline="0" dirty="0" smtClean="0"/>
              <a:t>A further assumption is that:</a:t>
            </a:r>
          </a:p>
          <a:p>
            <a:pPr marL="171450" indent="-171450">
              <a:buFontTx/>
              <a:buChar char="-"/>
            </a:pPr>
            <a:r>
              <a:rPr lang="en-US" baseline="0" dirty="0" smtClean="0"/>
              <a:t>With high probability, every node is adjacent to an edge with any of the unique weights arising in the graph</a:t>
            </a:r>
          </a:p>
          <a:p>
            <a:pPr marL="0" indent="0">
              <a:buFontTx/>
              <a:buNone/>
            </a:pPr>
            <a:endParaRPr lang="en-US" dirty="0" smtClean="0"/>
          </a:p>
          <a:p>
            <a:pPr marL="0" indent="0">
              <a:buFontTx/>
              <a:buNone/>
            </a:pPr>
            <a:r>
              <a:rPr lang="en-US" dirty="0" smtClean="0"/>
              <a:t>Under these assumptions it</a:t>
            </a:r>
            <a:r>
              <a:rPr lang="en-US" baseline="0" dirty="0" smtClean="0"/>
              <a:t> is shown that:</a:t>
            </a:r>
          </a:p>
          <a:p>
            <a:pPr marL="0" indent="0">
              <a:buFontTx/>
              <a:buNone/>
            </a:pPr>
            <a:endParaRPr lang="en-US" baseline="0" dirty="0" smtClean="0"/>
          </a:p>
          <a:p>
            <a:pPr marL="0" indent="0">
              <a:buFontTx/>
              <a:buNone/>
            </a:pPr>
            <a:r>
              <a:rPr lang="en-US" baseline="0" dirty="0" smtClean="0"/>
              <a:t>Both absolute and hinge loss equations are equivalent to the Hamiltonian of the H-spin spherical spin-glass model.</a:t>
            </a:r>
          </a:p>
          <a:p>
            <a:pPr marL="0" indent="0">
              <a:buFontTx/>
              <a:buNone/>
            </a:pPr>
            <a:endParaRPr lang="en-US" baseline="0" dirty="0" smtClean="0"/>
          </a:p>
          <a:p>
            <a:pPr marL="0" indent="0">
              <a:buFontTx/>
              <a:buNone/>
            </a:pPr>
            <a:r>
              <a:rPr lang="en-US" baseline="0" dirty="0" smtClean="0"/>
              <a:t>The Hamiltonian is a function of H and is given as a constant times the weighed sum of inputs with the sum of squares of the weights constrained to be equal to the </a:t>
            </a:r>
            <a:r>
              <a:rPr lang="en-US" baseline="0" dirty="0" err="1" smtClean="0"/>
              <a:t>H’th</a:t>
            </a:r>
            <a:r>
              <a:rPr lang="en-US" baseline="0" dirty="0" smtClean="0"/>
              <a:t> root of the mass of the network (where mass equals total number of paths obtained as the product of nodes in each layer)…</a:t>
            </a:r>
          </a:p>
          <a:p>
            <a:pPr marL="0" indent="0">
              <a:buFontTx/>
              <a:buNone/>
            </a:pPr>
            <a:endParaRPr lang="en-US" baseline="0" dirty="0" smtClean="0"/>
          </a:p>
          <a:p>
            <a:pPr marL="0" indent="0">
              <a:buFontTx/>
              <a:buNone/>
            </a:pPr>
            <a:r>
              <a:rPr lang="en-US" baseline="0" dirty="0" smtClean="0"/>
              <a:t>In the neural network, the weighed sum of inputs uses the weights obtained from cascading the input through the network (this is simply the product of weights of the nodes from each layer, since all nodes use the rectified linear unit max function).</a:t>
            </a:r>
          </a:p>
          <a:p>
            <a:pPr marL="0" indent="0">
              <a:buFontTx/>
              <a:buNone/>
            </a:pPr>
            <a:endParaRPr lang="en-US" baseline="0" dirty="0" smtClean="0"/>
          </a:p>
          <a:p>
            <a:pPr marL="0" indent="0">
              <a:buFontTx/>
              <a:buNone/>
            </a:pPr>
            <a:r>
              <a:rPr lang="en-US" baseline="0" dirty="0" smtClean="0"/>
              <a:t>Furthermore, the constant preceding the sum in the Hamiltonian is proportional to the normalizing factor of the network output, taken as the square root of some power of the product of number of nodes in each layer given the number of layers (where again, product of number of nodes in each layer is in fact only mass, and the </a:t>
            </a:r>
            <a:r>
              <a:rPr lang="en-US" baseline="0" dirty="0" err="1" smtClean="0"/>
              <a:t>H’th</a:t>
            </a:r>
            <a:r>
              <a:rPr lang="en-US" baseline="0" dirty="0" smtClean="0"/>
              <a:t> root of this a moment of the mass).</a:t>
            </a:r>
          </a:p>
          <a:p>
            <a:pPr marL="0" indent="0">
              <a:buFontTx/>
              <a:buNone/>
            </a:pPr>
            <a:endParaRPr lang="en-US" baseline="0" dirty="0" smtClean="0"/>
          </a:p>
          <a:p>
            <a:pPr marL="0" indent="0">
              <a:buFontTx/>
              <a:buNone/>
            </a:pPr>
            <a:r>
              <a:rPr lang="en-US" baseline="0" dirty="0" smtClean="0"/>
              <a:t>The Hamiltonian is the energy matrix (here calculated as loss). So the dynamics of loss can be determined by its characteristics.</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CA4B767B-17FC-1346-8E80-E9CCA23E7A4D}" type="slidenum">
              <a:rPr lang="en-US" smtClean="0"/>
              <a:t>27</a:t>
            </a:fld>
            <a:endParaRPr lang="en-US"/>
          </a:p>
        </p:txBody>
      </p:sp>
    </p:spTree>
    <p:extLst>
      <p:ext uri="{BB962C8B-B14F-4D97-AF65-F5344CB8AC3E}">
        <p14:creationId xmlns:p14="http://schemas.microsoft.com/office/powerpoint/2010/main" val="3195067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1: the optimizer (e.g. SGD) should by</a:t>
            </a:r>
            <a:r>
              <a:rPr lang="en-US" baseline="0" dirty="0" smtClean="0"/>
              <a:t> all means avoid the 10^151 almost 0 energy divergent/high-index critical (saddle) points.</a:t>
            </a:r>
          </a:p>
          <a:p>
            <a:endParaRPr lang="en-US" baseline="0" dirty="0" smtClean="0"/>
          </a:p>
          <a:p>
            <a:r>
              <a:rPr lang="en-US" baseline="0" dirty="0" smtClean="0"/>
              <a:t>Plot 2: all low-index critical points lie between ground level and the energy barrier: their number increases as the energy barrier is approached.</a:t>
            </a:r>
          </a:p>
          <a:p>
            <a:endParaRPr lang="en-US" baseline="0" dirty="0" smtClean="0"/>
          </a:p>
          <a:p>
            <a:r>
              <a:rPr lang="en-US" baseline="0" dirty="0" smtClean="0"/>
              <a:t>Plots 3 and 4: shows the crossing of indexed critical-points. For a certain energy level between 0 and infinite, higher index critical points will start to over-number the lower index critical points. Local minima are those with index 0, and close to ground level are the only critical points that can be found.</a:t>
            </a:r>
          </a:p>
          <a:p>
            <a:endParaRPr lang="en-US" baseline="0" dirty="0" smtClean="0"/>
          </a:p>
          <a:p>
            <a:r>
              <a:rPr lang="en-US" baseline="0" dirty="0" smtClean="0"/>
              <a:t>It is not feasible to recover the global minimum. Why? Because the energy barrier to cross to exit the current band delimited by the energy of the current index of the local minimum and the next index, and to enter the band of another critical-point-index, is bounded below by the energy gap between the current level and ground level times the H-root-mass of the network. As the H-root-mass of the network goes to infinity, we must check how the energy gap changes as well. This however makes it infeasible to cross this energy barrier.</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28</a:t>
            </a:fld>
            <a:endParaRPr lang="en-US"/>
          </a:p>
        </p:txBody>
      </p:sp>
    </p:spTree>
    <p:extLst>
      <p:ext uri="{BB962C8B-B14F-4D97-AF65-F5344CB8AC3E}">
        <p14:creationId xmlns:p14="http://schemas.microsoft.com/office/powerpoint/2010/main" val="71948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(for the current and next few slides):</a:t>
            </a:r>
            <a:endParaRPr lang="en-US" dirty="0" smtClean="0"/>
          </a:p>
          <a:p>
            <a:endParaRPr lang="en-US" dirty="0" smtClean="0"/>
          </a:p>
          <a:p>
            <a:r>
              <a:rPr lang="en-US" dirty="0" smtClean="0"/>
              <a:t>Test loss is</a:t>
            </a:r>
            <a:r>
              <a:rPr lang="en-US" baseline="0" dirty="0" smtClean="0"/>
              <a:t> concentrated over a narrower range </a:t>
            </a:r>
            <a:r>
              <a:rPr lang="en-US" dirty="0" smtClean="0"/>
              <a:t>for larger networks that is lower. For smaller networks, it is more difficult to recover the</a:t>
            </a:r>
            <a:r>
              <a:rPr lang="en-US" baseline="0" dirty="0" smtClean="0"/>
              <a:t> local minima in the lower energy bands. These can more easily be reached as the network size increases. As we saw, these lower bands possess a decreasing number of saddle points indexes (and thus increase in quality).</a:t>
            </a:r>
            <a:endParaRPr lang="en-US" dirty="0" smtClean="0"/>
          </a:p>
          <a:p>
            <a:endParaRPr lang="en-US" baseline="0" dirty="0" smtClean="0"/>
          </a:p>
          <a:p>
            <a:r>
              <a:rPr lang="en-US" baseline="0" dirty="0" smtClean="0"/>
              <a:t>Test loss is increasingly uncorrelated with training loss for larger networks. This undoubtedly has to do with the number and nature of minimum-cost solutions.</a:t>
            </a:r>
          </a:p>
        </p:txBody>
      </p:sp>
      <p:sp>
        <p:nvSpPr>
          <p:cNvPr id="4" name="Slide Number Placeholder 3"/>
          <p:cNvSpPr>
            <a:spLocks noGrp="1"/>
          </p:cNvSpPr>
          <p:nvPr>
            <p:ph type="sldNum" sz="quarter" idx="10"/>
          </p:nvPr>
        </p:nvSpPr>
        <p:spPr/>
        <p:txBody>
          <a:bodyPr/>
          <a:lstStyle/>
          <a:p>
            <a:fld id="{CA4B767B-17FC-1346-8E80-E9CCA23E7A4D}" type="slidenum">
              <a:rPr lang="en-US" smtClean="0"/>
              <a:t>29</a:t>
            </a:fld>
            <a:endParaRPr lang="en-US"/>
          </a:p>
        </p:txBody>
      </p:sp>
    </p:spTree>
    <p:extLst>
      <p:ext uri="{BB962C8B-B14F-4D97-AF65-F5344CB8AC3E}">
        <p14:creationId xmlns:p14="http://schemas.microsoft.com/office/powerpoint/2010/main" val="1362130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30</a:t>
            </a:fld>
            <a:endParaRPr lang="en-US"/>
          </a:p>
        </p:txBody>
      </p:sp>
    </p:spTree>
    <p:extLst>
      <p:ext uri="{BB962C8B-B14F-4D97-AF65-F5344CB8AC3E}">
        <p14:creationId xmlns:p14="http://schemas.microsoft.com/office/powerpoint/2010/main" val="2857749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31</a:t>
            </a:fld>
            <a:endParaRPr lang="en-US"/>
          </a:p>
        </p:txBody>
      </p:sp>
    </p:spTree>
    <p:extLst>
      <p:ext uri="{BB962C8B-B14F-4D97-AF65-F5344CB8AC3E}">
        <p14:creationId xmlns:p14="http://schemas.microsoft.com/office/powerpoint/2010/main" val="2857749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Simulated annealing shows a drop of 2.5% in test loss compared to SGD. Simulated annealing is good at finding the global minimum. Since it does not follow the gradient, it is not likely to get stuck at local minima, which may be of high cost and thus bad quality minima in general. This shows that the performance of SGD is not significantly affected by local minima. In the contrary, local minima perform similarly to minima obtained using algorithms that are more aware of the globally optimal solution.</a:t>
            </a:r>
          </a:p>
          <a:p>
            <a:endParaRPr lang="en-US" smtClean="0"/>
          </a:p>
          <a:p>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33</a:t>
            </a:fld>
            <a:endParaRPr lang="en-US"/>
          </a:p>
        </p:txBody>
      </p:sp>
    </p:spTree>
    <p:extLst>
      <p:ext uri="{BB962C8B-B14F-4D97-AF65-F5344CB8AC3E}">
        <p14:creationId xmlns:p14="http://schemas.microsoft.com/office/powerpoint/2010/main" val="43556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 W is large, H(W) is very large. By making cost sensitive to large values of W</a:t>
            </a:r>
            <a:r>
              <a:rPr lang="en-US" sz="1200" baseline="0" dirty="0" smtClean="0"/>
              <a:t>, </a:t>
            </a:r>
            <a:r>
              <a:rPr lang="en-US" sz="1200" dirty="0" smtClean="0"/>
              <a:t>a penalty</a:t>
            </a:r>
            <a:r>
              <a:rPr lang="en-US" sz="1200" baseline="0" dirty="0" smtClean="0"/>
              <a:t> is applied for weighting certain features too heavily. This serves as a regularization of W.</a:t>
            </a:r>
            <a:endParaRPr lang="en-US" sz="1200" dirty="0"/>
          </a:p>
        </p:txBody>
      </p:sp>
      <p:sp>
        <p:nvSpPr>
          <p:cNvPr id="4" name="Slide Number Placeholder 3"/>
          <p:cNvSpPr>
            <a:spLocks noGrp="1"/>
          </p:cNvSpPr>
          <p:nvPr>
            <p:ph type="sldNum" sz="quarter" idx="10"/>
          </p:nvPr>
        </p:nvSpPr>
        <p:spPr/>
        <p:txBody>
          <a:bodyPr/>
          <a:lstStyle/>
          <a:p>
            <a:fld id="{CA4B767B-17FC-1346-8E80-E9CCA23E7A4D}" type="slidenum">
              <a:rPr lang="en-US" smtClean="0"/>
              <a:t>3</a:t>
            </a:fld>
            <a:endParaRPr lang="en-US"/>
          </a:p>
        </p:txBody>
      </p:sp>
    </p:spTree>
    <p:extLst>
      <p:ext uri="{BB962C8B-B14F-4D97-AF65-F5344CB8AC3E}">
        <p14:creationId xmlns:p14="http://schemas.microsoft.com/office/powerpoint/2010/main" val="302963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Stochastic gradient descent considers that one example is enough to detect </a:t>
            </a:r>
            <a:r>
              <a:rPr lang="en-US" i="1" dirty="0" smtClean="0"/>
              <a:t>a</a:t>
            </a:r>
            <a:r>
              <a:rPr lang="en-US" dirty="0" smtClean="0"/>
              <a:t> </a:t>
            </a:r>
            <a:r>
              <a:rPr lang="en-US" baseline="0" dirty="0" smtClean="0"/>
              <a:t>direction of “descent” in the gradient (though the resulting directionality of the “descent” may exhibit favoritism towards a subset of W – i.e. where W needed adjusting the most based on this specific example, eventually – when a local minimum is reached – all entries should be adjusted properly).</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4</a:t>
            </a:fld>
            <a:endParaRPr lang="en-US"/>
          </a:p>
        </p:txBody>
      </p:sp>
    </p:spTree>
    <p:extLst>
      <p:ext uri="{BB962C8B-B14F-4D97-AF65-F5344CB8AC3E}">
        <p14:creationId xmlns:p14="http://schemas.microsoft.com/office/powerpoint/2010/main" val="279610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The cascading of several non-linear functions results</a:t>
            </a:r>
            <a:r>
              <a:rPr lang="en-US" baseline="0" dirty="0" smtClean="0"/>
              <a:t> in a highly non-convex network function with many local minima. </a:t>
            </a:r>
            <a:r>
              <a:rPr lang="en-US" dirty="0" smtClean="0"/>
              <a:t>The</a:t>
            </a:r>
            <a:r>
              <a:rPr lang="en-US" baseline="0" dirty="0" smtClean="0"/>
              <a:t> presence of several l</a:t>
            </a:r>
            <a:r>
              <a:rPr lang="en-US" dirty="0" smtClean="0"/>
              <a:t>ocal minima</a:t>
            </a:r>
            <a:r>
              <a:rPr lang="en-US" baseline="0" dirty="0" smtClean="0"/>
              <a:t> is not a problem in practice.</a:t>
            </a:r>
          </a:p>
          <a:p>
            <a:pPr marL="228600" indent="-228600">
              <a:buAutoNum type="arabicParenR"/>
            </a:pPr>
            <a:r>
              <a:rPr lang="en-US" baseline="0" dirty="0" smtClean="0"/>
              <a:t>Back-propagation works…</a:t>
            </a:r>
          </a:p>
          <a:p>
            <a:pPr marL="0" indent="0">
              <a:buNone/>
            </a:pPr>
            <a:r>
              <a:rPr lang="en-US" baseline="0" dirty="0" smtClean="0"/>
              <a:t>One of the events popularizing deep learning was the demonstration that… but its application to machine learning w</a:t>
            </a:r>
            <a:r>
              <a:rPr lang="en-US" dirty="0" smtClean="0"/>
              <a:t>as</a:t>
            </a:r>
            <a:r>
              <a:rPr lang="en-US" baseline="0" dirty="0" smtClean="0"/>
              <a:t> not generalized.</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5</a:t>
            </a:fld>
            <a:endParaRPr lang="en-US"/>
          </a:p>
        </p:txBody>
      </p:sp>
    </p:spTree>
    <p:extLst>
      <p:ext uri="{BB962C8B-B14F-4D97-AF65-F5344CB8AC3E}">
        <p14:creationId xmlns:p14="http://schemas.microsoft.com/office/powerpoint/2010/main" val="2948416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function, the partial derivative</a:t>
            </a:r>
            <a:r>
              <a:rPr lang="en-US" baseline="0" dirty="0" smtClean="0"/>
              <a:t> </a:t>
            </a:r>
            <a:r>
              <a:rPr lang="en-US" dirty="0" smtClean="0"/>
              <a:t>of the training error with respect to the current</a:t>
            </a:r>
            <a:r>
              <a:rPr lang="en-US" baseline="0" dirty="0" smtClean="0"/>
              <a:t> node’s weight</a:t>
            </a:r>
            <a:r>
              <a:rPr lang="en-US" dirty="0" smtClean="0"/>
              <a:t> is calculated by evaluating the </a:t>
            </a:r>
            <a:r>
              <a:rPr lang="en-US" dirty="0" err="1" smtClean="0"/>
              <a:t>Jacobian</a:t>
            </a:r>
            <a:r>
              <a:rPr lang="en-US" dirty="0" smtClean="0"/>
              <a:t> with respect</a:t>
            </a:r>
            <a:r>
              <a:rPr lang="en-US" baseline="0" dirty="0" smtClean="0"/>
              <a:t> to weights</a:t>
            </a:r>
            <a:r>
              <a:rPr lang="en-US" dirty="0" smtClean="0"/>
              <a:t> of the cost function given the</a:t>
            </a:r>
            <a:r>
              <a:rPr lang="en-US" baseline="0" dirty="0" smtClean="0"/>
              <a:t> input and</a:t>
            </a:r>
            <a:r>
              <a:rPr lang="en-US" dirty="0" smtClean="0"/>
              <a:t> this node’s weight</a:t>
            </a:r>
            <a:r>
              <a:rPr lang="en-US" baseline="0" dirty="0" smtClean="0"/>
              <a:t> times the partial with respect to the output which is known.</a:t>
            </a:r>
          </a:p>
          <a:p>
            <a:endParaRPr lang="en-US" baseline="0" dirty="0" smtClean="0"/>
          </a:p>
          <a:p>
            <a:r>
              <a:rPr lang="en-US" baseline="0" dirty="0" smtClean="0"/>
              <a:t>In the second function, the partial derivative of the training error with respect to the input is calculated by evaluating the </a:t>
            </a:r>
            <a:r>
              <a:rPr lang="en-US" baseline="0" dirty="0" err="1" smtClean="0"/>
              <a:t>Jacobian</a:t>
            </a:r>
            <a:r>
              <a:rPr lang="en-US" baseline="0" dirty="0" smtClean="0"/>
              <a:t> with respect to observations or input/output variable of the cost function given the input and the node’s weight times the partial with respect to the output which is known.</a:t>
            </a:r>
          </a:p>
          <a:p>
            <a:endParaRPr lang="en-US" baseline="0" dirty="0" smtClean="0"/>
          </a:p>
          <a:p>
            <a:r>
              <a:rPr lang="en-US" baseline="0" dirty="0" smtClean="0"/>
              <a:t>“Back-propagation” comes in when you use the result of this second function as the partial with respect to the output in the first function to calculate the partial with respect to weight in the previous node (where the current node’s input is in fact the output of the previous node).</a:t>
            </a:r>
          </a:p>
          <a:p>
            <a:endParaRPr lang="en-US" dirty="0" smtClean="0"/>
          </a:p>
          <a:p>
            <a:r>
              <a:rPr lang="en-US" dirty="0" smtClean="0"/>
              <a:t>So</a:t>
            </a:r>
            <a:r>
              <a:rPr lang="en-US" baseline="0" dirty="0" smtClean="0"/>
              <a:t> t</a:t>
            </a:r>
            <a:r>
              <a:rPr lang="en-US" dirty="0" smtClean="0"/>
              <a:t>hat’s back-propagation</a:t>
            </a:r>
            <a:r>
              <a:rPr lang="en-US" baseline="0" dirty="0" smtClean="0"/>
              <a:t> for you!</a:t>
            </a:r>
          </a:p>
          <a:p>
            <a:endParaRPr lang="en-US" baseline="0" dirty="0" smtClean="0"/>
          </a:p>
          <a:p>
            <a:r>
              <a:rPr lang="en-US" baseline="0" dirty="0" smtClean="0"/>
              <a:t>In particular, the F shown corresponds to the cost function referred to above, which in principle is known and chosen by the experimenter.</a:t>
            </a:r>
          </a:p>
          <a:p>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6</a:t>
            </a:fld>
            <a:endParaRPr lang="en-US"/>
          </a:p>
        </p:txBody>
      </p:sp>
    </p:spTree>
    <p:extLst>
      <p:ext uri="{BB962C8B-B14F-4D97-AF65-F5344CB8AC3E}">
        <p14:creationId xmlns:p14="http://schemas.microsoft.com/office/powerpoint/2010/main" val="339915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 is</a:t>
            </a:r>
            <a:r>
              <a:rPr lang="en-US" baseline="0" dirty="0" smtClean="0"/>
              <a:t> a saddle point.</a:t>
            </a:r>
          </a:p>
          <a:p>
            <a:endParaRPr lang="en-US" baseline="0" dirty="0" smtClean="0"/>
          </a:p>
          <a:p>
            <a:r>
              <a:rPr lang="en-US" baseline="0" dirty="0" smtClean="0"/>
              <a:t>The scaled hyperbolic tangent function levels off close to inputs +/- S(pi) (where output plateaus at +/-A).</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7</a:t>
            </a:fld>
            <a:endParaRPr lang="en-US"/>
          </a:p>
        </p:txBody>
      </p:sp>
    </p:spTree>
    <p:extLst>
      <p:ext uri="{BB962C8B-B14F-4D97-AF65-F5344CB8AC3E}">
        <p14:creationId xmlns:p14="http://schemas.microsoft.com/office/powerpoint/2010/main" val="212698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 W is large, H(W) is very large. By making cost sensitive to large values of W</a:t>
            </a:r>
            <a:r>
              <a:rPr lang="en-US" sz="1200" baseline="0" dirty="0" smtClean="0"/>
              <a:t>, </a:t>
            </a:r>
            <a:r>
              <a:rPr lang="en-US" sz="1200" dirty="0" smtClean="0"/>
              <a:t>a penalty</a:t>
            </a:r>
            <a:r>
              <a:rPr lang="en-US" sz="1200" baseline="0" dirty="0" smtClean="0"/>
              <a:t> is applied for weighting certain features too heavily. This serves as a regularization of W.</a:t>
            </a:r>
            <a:endParaRPr lang="en-US" sz="1200" dirty="0"/>
          </a:p>
        </p:txBody>
      </p:sp>
      <p:sp>
        <p:nvSpPr>
          <p:cNvPr id="4" name="Slide Number Placeholder 3"/>
          <p:cNvSpPr>
            <a:spLocks noGrp="1"/>
          </p:cNvSpPr>
          <p:nvPr>
            <p:ph type="sldNum" sz="quarter" idx="10"/>
          </p:nvPr>
        </p:nvSpPr>
        <p:spPr/>
        <p:txBody>
          <a:bodyPr/>
          <a:lstStyle/>
          <a:p>
            <a:fld id="{CA4B767B-17FC-1346-8E80-E9CCA23E7A4D}" type="slidenum">
              <a:rPr lang="en-US" smtClean="0"/>
              <a:t>8</a:t>
            </a:fld>
            <a:endParaRPr lang="en-US"/>
          </a:p>
        </p:txBody>
      </p:sp>
    </p:spTree>
    <p:extLst>
      <p:ext uri="{BB962C8B-B14F-4D97-AF65-F5344CB8AC3E}">
        <p14:creationId xmlns:p14="http://schemas.microsoft.com/office/powerpoint/2010/main" val="302963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single neuron ensemble output </a:t>
            </a:r>
            <a:r>
              <a:rPr lang="en-US" baseline="0" dirty="0" smtClean="0"/>
              <a:t>takes into account the probability with which each input occurs (which can be seen as a fraction of the ensemble of input configurations possible).</a:t>
            </a:r>
            <a:endParaRPr lang="en-US" dirty="0" smtClean="0"/>
          </a:p>
          <a:p>
            <a:endParaRPr lang="en-US" dirty="0" smtClean="0"/>
          </a:p>
          <a:p>
            <a:r>
              <a:rPr lang="en-US" dirty="0" smtClean="0"/>
              <a:t>The dropout output OD is the </a:t>
            </a:r>
            <a:r>
              <a:rPr lang="en-US" baseline="0" dirty="0" smtClean="0"/>
              <a:t>masked-off weighed sum of inputs. This includes input with index eye, shown in the last equation at the very end as the separate (second) term. For the first term on that side of the equation corresponding to the true output, the mask-off bit is replaced by a coefficient. </a:t>
            </a:r>
            <a:endParaRPr lang="en-US" dirty="0"/>
          </a:p>
        </p:txBody>
      </p:sp>
      <p:sp>
        <p:nvSpPr>
          <p:cNvPr id="4" name="Slide Number Placeholder 3"/>
          <p:cNvSpPr>
            <a:spLocks noGrp="1"/>
          </p:cNvSpPr>
          <p:nvPr>
            <p:ph type="sldNum" sz="quarter" idx="10"/>
          </p:nvPr>
        </p:nvSpPr>
        <p:spPr/>
        <p:txBody>
          <a:bodyPr/>
          <a:lstStyle/>
          <a:p>
            <a:fld id="{CA4B767B-17FC-1346-8E80-E9CCA23E7A4D}" type="slidenum">
              <a:rPr lang="en-US" smtClean="0"/>
              <a:t>9</a:t>
            </a:fld>
            <a:endParaRPr lang="en-US"/>
          </a:p>
        </p:txBody>
      </p:sp>
    </p:spTree>
    <p:extLst>
      <p:ext uri="{BB962C8B-B14F-4D97-AF65-F5344CB8AC3E}">
        <p14:creationId xmlns:p14="http://schemas.microsoft.com/office/powerpoint/2010/main" val="299930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4/7/15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4/7/15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4/7/15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4/7/15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4/7/15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Optimization</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CU Deep Learning for Computer Vision and NLP</a:t>
            </a:r>
          </a:p>
          <a:p>
            <a:r>
              <a:rPr lang="en-US" dirty="0" smtClean="0"/>
              <a:t>Liangliang </a:t>
            </a:r>
            <a:r>
              <a:rPr lang="en-US" dirty="0" smtClean="0"/>
              <a:t>Cao and James Fan</a:t>
            </a:r>
          </a:p>
          <a:p>
            <a:endParaRPr lang="en-US" dirty="0" smtClean="0"/>
          </a:p>
          <a:p>
            <a:r>
              <a:rPr lang="en-US" dirty="0" smtClean="0"/>
              <a:t>MSEE 2015 Sami Mourad</a:t>
            </a:r>
            <a:endParaRPr lang="en-US" dirty="0"/>
          </a:p>
        </p:txBody>
      </p:sp>
    </p:spTree>
    <p:extLst>
      <p:ext uri="{BB962C8B-B14F-4D97-AF65-F5344CB8AC3E}">
        <p14:creationId xmlns:p14="http://schemas.microsoft.com/office/powerpoint/2010/main" val="2884373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t>
            </a:r>
            <a:r>
              <a:rPr lang="en-US" dirty="0" err="1" smtClean="0"/>
              <a:t>Baldi</a:t>
            </a:r>
            <a:r>
              <a:rPr lang="en-US" dirty="0" smtClean="0"/>
              <a:t> &amp; </a:t>
            </a:r>
            <a:r>
              <a:rPr lang="en-US" dirty="0" err="1" smtClean="0"/>
              <a:t>Sadowski</a:t>
            </a:r>
            <a:endParaRPr lang="en-US" dirty="0"/>
          </a:p>
        </p:txBody>
      </p:sp>
      <p:pic>
        <p:nvPicPr>
          <p:cNvPr id="4" name="Content Placeholder 3"/>
          <p:cNvPicPr>
            <a:picLocks noGrp="1" noChangeAspect="1"/>
          </p:cNvPicPr>
          <p:nvPr>
            <p:ph idx="1"/>
          </p:nvPr>
        </p:nvPicPr>
        <p:blipFill rotWithShape="1">
          <a:blip r:embed="rId3"/>
          <a:srcRect l="-47" r="-63"/>
          <a:stretch/>
        </p:blipFill>
        <p:spPr>
          <a:xfrm>
            <a:off x="762001" y="1270000"/>
            <a:ext cx="7477424" cy="3302000"/>
          </a:xfrm>
        </p:spPr>
      </p:pic>
    </p:spTree>
    <p:extLst>
      <p:ext uri="{BB962C8B-B14F-4D97-AF65-F5344CB8AC3E}">
        <p14:creationId xmlns:p14="http://schemas.microsoft.com/office/powerpoint/2010/main" val="20095627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t>
            </a:r>
            <a:r>
              <a:rPr lang="en-US" dirty="0" err="1" smtClean="0"/>
              <a:t>Baldi</a:t>
            </a:r>
            <a:r>
              <a:rPr lang="en-US" dirty="0" smtClean="0"/>
              <a:t> &amp; </a:t>
            </a:r>
            <a:r>
              <a:rPr lang="en-US" dirty="0" err="1" smtClean="0"/>
              <a:t>Sadowski</a:t>
            </a:r>
            <a:endParaRPr lang="en-US" dirty="0"/>
          </a:p>
        </p:txBody>
      </p:sp>
      <p:pic>
        <p:nvPicPr>
          <p:cNvPr id="5" name="Content Placeholder 4"/>
          <p:cNvPicPr>
            <a:picLocks noGrp="1" noChangeAspect="1"/>
          </p:cNvPicPr>
          <p:nvPr>
            <p:ph idx="1"/>
          </p:nvPr>
        </p:nvPicPr>
        <p:blipFill rotWithShape="1">
          <a:blip r:embed="rId3"/>
          <a:srcRect l="-240" r="-258"/>
          <a:stretch/>
        </p:blipFill>
        <p:spPr>
          <a:xfrm>
            <a:off x="762000" y="866588"/>
            <a:ext cx="7564681" cy="3705412"/>
          </a:xfrm>
        </p:spPr>
      </p:pic>
    </p:spTree>
    <p:extLst>
      <p:ext uri="{BB962C8B-B14F-4D97-AF65-F5344CB8AC3E}">
        <p14:creationId xmlns:p14="http://schemas.microsoft.com/office/powerpoint/2010/main" val="40003591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t>
            </a:r>
            <a:r>
              <a:rPr lang="en-US" dirty="0" err="1" smtClean="0"/>
              <a:t>Baldi</a:t>
            </a:r>
            <a:r>
              <a:rPr lang="en-US" dirty="0" smtClean="0"/>
              <a:t> &amp; </a:t>
            </a:r>
            <a:r>
              <a:rPr lang="en-US" dirty="0" err="1" smtClean="0"/>
              <a:t>Sadowski</a:t>
            </a:r>
            <a:endParaRPr lang="en-US" dirty="0"/>
          </a:p>
        </p:txBody>
      </p:sp>
      <p:pic>
        <p:nvPicPr>
          <p:cNvPr id="7" name="Content Placeholder 6"/>
          <p:cNvPicPr>
            <a:picLocks noGrp="1" noChangeAspect="1"/>
          </p:cNvPicPr>
          <p:nvPr>
            <p:ph idx="1"/>
          </p:nvPr>
        </p:nvPicPr>
        <p:blipFill rotWithShape="1">
          <a:blip r:embed="rId3"/>
          <a:srcRect t="225" b="-392"/>
          <a:stretch/>
        </p:blipFill>
        <p:spPr>
          <a:xfrm>
            <a:off x="1643529" y="881529"/>
            <a:ext cx="6057227" cy="4078940"/>
          </a:xfrm>
        </p:spPr>
      </p:pic>
    </p:spTree>
    <p:extLst>
      <p:ext uri="{BB962C8B-B14F-4D97-AF65-F5344CB8AC3E}">
        <p14:creationId xmlns:p14="http://schemas.microsoft.com/office/powerpoint/2010/main" val="9093907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Farley, </a:t>
            </a:r>
            <a:r>
              <a:rPr lang="en-US" dirty="0" err="1" smtClean="0"/>
              <a:t>Goodfellow</a:t>
            </a:r>
            <a:r>
              <a:rPr lang="en-US" dirty="0" smtClean="0"/>
              <a:t>, </a:t>
            </a:r>
            <a:r>
              <a:rPr lang="en-US" dirty="0" err="1" smtClean="0"/>
              <a:t>Courville</a:t>
            </a:r>
            <a:r>
              <a:rPr lang="en-US" dirty="0"/>
              <a:t> </a:t>
            </a:r>
            <a:r>
              <a:rPr lang="en-US" dirty="0" smtClean="0"/>
              <a:t>&amp; </a:t>
            </a:r>
            <a:r>
              <a:rPr lang="en-US" dirty="0" err="1" smtClean="0"/>
              <a:t>Bengio</a:t>
            </a:r>
            <a:endParaRPr lang="en-US" dirty="0"/>
          </a:p>
        </p:txBody>
      </p:sp>
      <p:pic>
        <p:nvPicPr>
          <p:cNvPr id="4" name="Content Placeholder 3"/>
          <p:cNvPicPr>
            <a:picLocks noGrp="1" noChangeAspect="1"/>
          </p:cNvPicPr>
          <p:nvPr>
            <p:ph idx="1"/>
          </p:nvPr>
        </p:nvPicPr>
        <p:blipFill rotWithShape="1">
          <a:blip r:embed="rId3"/>
          <a:srcRect l="-54" t="-730" r="-66" b="-1"/>
          <a:stretch/>
        </p:blipFill>
        <p:spPr>
          <a:xfrm>
            <a:off x="0" y="1839968"/>
            <a:ext cx="9144000" cy="2087357"/>
          </a:xfrm>
        </p:spPr>
      </p:pic>
    </p:spTree>
    <p:extLst>
      <p:ext uri="{BB962C8B-B14F-4D97-AF65-F5344CB8AC3E}">
        <p14:creationId xmlns:p14="http://schemas.microsoft.com/office/powerpoint/2010/main" val="22340696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Farley, </a:t>
            </a:r>
            <a:r>
              <a:rPr lang="en-US" dirty="0" err="1" smtClean="0"/>
              <a:t>Goodfellow</a:t>
            </a:r>
            <a:r>
              <a:rPr lang="en-US" dirty="0" smtClean="0"/>
              <a:t>, </a:t>
            </a:r>
            <a:r>
              <a:rPr lang="en-US" dirty="0" err="1" smtClean="0"/>
              <a:t>Courville</a:t>
            </a:r>
            <a:r>
              <a:rPr lang="en-US" dirty="0"/>
              <a:t> </a:t>
            </a:r>
            <a:r>
              <a:rPr lang="en-US" dirty="0" smtClean="0"/>
              <a:t>&amp; </a:t>
            </a:r>
            <a:r>
              <a:rPr lang="en-US" dirty="0" err="1" smtClean="0"/>
              <a:t>Bengio</a:t>
            </a:r>
            <a:endParaRPr lang="en-US" dirty="0"/>
          </a:p>
        </p:txBody>
      </p:sp>
      <p:pic>
        <p:nvPicPr>
          <p:cNvPr id="4" name="Content Placeholder 3"/>
          <p:cNvPicPr>
            <a:picLocks noGrp="1" noChangeAspect="1"/>
          </p:cNvPicPr>
          <p:nvPr>
            <p:ph idx="1"/>
          </p:nvPr>
        </p:nvPicPr>
        <p:blipFill rotWithShape="1">
          <a:blip r:embed="rId3"/>
          <a:srcRect t="-362" b="-394"/>
          <a:stretch/>
        </p:blipFill>
        <p:spPr>
          <a:xfrm>
            <a:off x="1210236" y="476589"/>
            <a:ext cx="6722035" cy="4020706"/>
          </a:xfrm>
        </p:spPr>
      </p:pic>
    </p:spTree>
    <p:extLst>
      <p:ext uri="{BB962C8B-B14F-4D97-AF65-F5344CB8AC3E}">
        <p14:creationId xmlns:p14="http://schemas.microsoft.com/office/powerpoint/2010/main" val="7845610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Farley, </a:t>
            </a:r>
            <a:r>
              <a:rPr lang="en-US" dirty="0" err="1" smtClean="0"/>
              <a:t>Goodfellow</a:t>
            </a:r>
            <a:r>
              <a:rPr lang="en-US" dirty="0" smtClean="0"/>
              <a:t>, </a:t>
            </a:r>
            <a:r>
              <a:rPr lang="en-US" dirty="0" err="1" smtClean="0"/>
              <a:t>Courville</a:t>
            </a:r>
            <a:r>
              <a:rPr lang="en-US" dirty="0"/>
              <a:t> </a:t>
            </a:r>
            <a:r>
              <a:rPr lang="en-US" dirty="0" smtClean="0"/>
              <a:t>&amp; </a:t>
            </a:r>
            <a:r>
              <a:rPr lang="en-US" dirty="0" err="1" smtClean="0"/>
              <a:t>Bengio</a:t>
            </a:r>
            <a:endParaRPr lang="en-US" dirty="0"/>
          </a:p>
        </p:txBody>
      </p:sp>
      <p:pic>
        <p:nvPicPr>
          <p:cNvPr id="6" name="Content Placeholder 5"/>
          <p:cNvPicPr>
            <a:picLocks noGrp="1" noChangeAspect="1"/>
          </p:cNvPicPr>
          <p:nvPr>
            <p:ph idx="1"/>
          </p:nvPr>
        </p:nvPicPr>
        <p:blipFill rotWithShape="1">
          <a:blip r:embed="rId3"/>
          <a:srcRect l="167" r="1"/>
          <a:stretch/>
        </p:blipFill>
        <p:spPr>
          <a:xfrm>
            <a:off x="0" y="1443377"/>
            <a:ext cx="9144000" cy="2501093"/>
          </a:xfrm>
        </p:spPr>
      </p:pic>
    </p:spTree>
    <p:extLst>
      <p:ext uri="{BB962C8B-B14F-4D97-AF65-F5344CB8AC3E}">
        <p14:creationId xmlns:p14="http://schemas.microsoft.com/office/powerpoint/2010/main" val="26683615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Farley, </a:t>
            </a:r>
            <a:r>
              <a:rPr lang="en-US" dirty="0" err="1" smtClean="0"/>
              <a:t>Goodfellow</a:t>
            </a:r>
            <a:r>
              <a:rPr lang="en-US" dirty="0" smtClean="0"/>
              <a:t>, </a:t>
            </a:r>
            <a:r>
              <a:rPr lang="en-US" dirty="0" err="1" smtClean="0"/>
              <a:t>Courville</a:t>
            </a:r>
            <a:r>
              <a:rPr lang="en-US" dirty="0"/>
              <a:t> </a:t>
            </a:r>
            <a:r>
              <a:rPr lang="en-US" dirty="0" smtClean="0"/>
              <a:t>&amp; </a:t>
            </a:r>
            <a:r>
              <a:rPr lang="en-US" dirty="0" err="1" smtClean="0"/>
              <a:t>Bengio</a:t>
            </a:r>
            <a:endParaRPr lang="en-US" dirty="0"/>
          </a:p>
        </p:txBody>
      </p:sp>
      <p:pic>
        <p:nvPicPr>
          <p:cNvPr id="4" name="Content Placeholder 3"/>
          <p:cNvPicPr>
            <a:picLocks noGrp="1" noChangeAspect="1"/>
          </p:cNvPicPr>
          <p:nvPr>
            <p:ph idx="1"/>
          </p:nvPr>
        </p:nvPicPr>
        <p:blipFill rotWithShape="1">
          <a:blip r:embed="rId3"/>
          <a:srcRect t="-345" b="-40"/>
          <a:stretch/>
        </p:blipFill>
        <p:spPr>
          <a:xfrm>
            <a:off x="1268506" y="567766"/>
            <a:ext cx="6604000" cy="3884705"/>
          </a:xfrm>
        </p:spPr>
      </p:pic>
    </p:spTree>
    <p:extLst>
      <p:ext uri="{BB962C8B-B14F-4D97-AF65-F5344CB8AC3E}">
        <p14:creationId xmlns:p14="http://schemas.microsoft.com/office/powerpoint/2010/main" val="7845610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Farley, </a:t>
            </a:r>
            <a:r>
              <a:rPr lang="en-US" dirty="0" err="1" smtClean="0"/>
              <a:t>Goodfellow</a:t>
            </a:r>
            <a:r>
              <a:rPr lang="en-US" dirty="0" smtClean="0"/>
              <a:t>, </a:t>
            </a:r>
            <a:r>
              <a:rPr lang="en-US" dirty="0" err="1" smtClean="0"/>
              <a:t>Courville</a:t>
            </a:r>
            <a:r>
              <a:rPr lang="en-US" dirty="0"/>
              <a:t> </a:t>
            </a:r>
            <a:r>
              <a:rPr lang="en-US" dirty="0" smtClean="0"/>
              <a:t>&amp; </a:t>
            </a:r>
            <a:r>
              <a:rPr lang="en-US" dirty="0" err="1" smtClean="0"/>
              <a:t>Bengio</a:t>
            </a:r>
            <a:endParaRPr lang="en-US" dirty="0"/>
          </a:p>
        </p:txBody>
      </p:sp>
      <p:pic>
        <p:nvPicPr>
          <p:cNvPr id="4" name="Content Placeholder 3"/>
          <p:cNvPicPr>
            <a:picLocks noGrp="1" noChangeAspect="1"/>
          </p:cNvPicPr>
          <p:nvPr>
            <p:ph idx="1"/>
          </p:nvPr>
        </p:nvPicPr>
        <p:blipFill rotWithShape="1">
          <a:blip r:embed="rId3"/>
          <a:srcRect l="-43" r="-63"/>
          <a:stretch/>
        </p:blipFill>
        <p:spPr>
          <a:xfrm>
            <a:off x="1" y="2164385"/>
            <a:ext cx="9143999" cy="1634453"/>
          </a:xfrm>
        </p:spPr>
      </p:pic>
    </p:spTree>
    <p:extLst>
      <p:ext uri="{BB962C8B-B14F-4D97-AF65-F5344CB8AC3E}">
        <p14:creationId xmlns:p14="http://schemas.microsoft.com/office/powerpoint/2010/main" val="30848086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Farley, </a:t>
            </a:r>
            <a:r>
              <a:rPr lang="en-US" dirty="0" err="1" smtClean="0"/>
              <a:t>Goodfellow</a:t>
            </a:r>
            <a:r>
              <a:rPr lang="en-US" dirty="0" smtClean="0"/>
              <a:t>, </a:t>
            </a:r>
            <a:r>
              <a:rPr lang="en-US" dirty="0" err="1" smtClean="0"/>
              <a:t>Courville</a:t>
            </a:r>
            <a:r>
              <a:rPr lang="en-US" dirty="0"/>
              <a:t> </a:t>
            </a:r>
            <a:r>
              <a:rPr lang="en-US" dirty="0" smtClean="0"/>
              <a:t>&amp; </a:t>
            </a:r>
            <a:r>
              <a:rPr lang="en-US" dirty="0" err="1" smtClean="0"/>
              <a:t>Bengio</a:t>
            </a:r>
            <a:endParaRPr lang="en-US" dirty="0"/>
          </a:p>
        </p:txBody>
      </p:sp>
      <p:pic>
        <p:nvPicPr>
          <p:cNvPr id="7" name="Content Placeholder 6"/>
          <p:cNvPicPr>
            <a:picLocks noGrp="1" noChangeAspect="1"/>
          </p:cNvPicPr>
          <p:nvPr>
            <p:ph idx="1"/>
          </p:nvPr>
        </p:nvPicPr>
        <p:blipFill rotWithShape="1">
          <a:blip r:embed="rId3"/>
          <a:srcRect t="4077" b="-166"/>
          <a:stretch/>
        </p:blipFill>
        <p:spPr>
          <a:xfrm>
            <a:off x="776941" y="403413"/>
            <a:ext cx="7543800" cy="4093882"/>
          </a:xfrm>
        </p:spPr>
      </p:pic>
    </p:spTree>
    <p:extLst>
      <p:ext uri="{BB962C8B-B14F-4D97-AF65-F5344CB8AC3E}">
        <p14:creationId xmlns:p14="http://schemas.microsoft.com/office/powerpoint/2010/main" val="42403227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Farley, </a:t>
            </a:r>
            <a:r>
              <a:rPr lang="en-US" dirty="0" err="1"/>
              <a:t>Goodfellow</a:t>
            </a:r>
            <a:r>
              <a:rPr lang="en-US" dirty="0"/>
              <a:t>, </a:t>
            </a:r>
            <a:r>
              <a:rPr lang="en-US" dirty="0" err="1"/>
              <a:t>Courville</a:t>
            </a:r>
            <a:r>
              <a:rPr lang="en-US" dirty="0"/>
              <a:t> &amp; </a:t>
            </a:r>
            <a:r>
              <a:rPr lang="en-US" dirty="0" err="1"/>
              <a:t>Bengio</a:t>
            </a:r>
            <a:endParaRPr lang="en-US" dirty="0"/>
          </a:p>
        </p:txBody>
      </p:sp>
      <p:pic>
        <p:nvPicPr>
          <p:cNvPr id="4" name="Content Placeholder 3"/>
          <p:cNvPicPr>
            <a:picLocks noGrp="1" noChangeAspect="1"/>
          </p:cNvPicPr>
          <p:nvPr>
            <p:ph idx="1"/>
          </p:nvPr>
        </p:nvPicPr>
        <p:blipFill rotWithShape="1">
          <a:blip r:embed="rId2"/>
          <a:srcRect t="-717" b="-385"/>
          <a:stretch/>
        </p:blipFill>
        <p:spPr>
          <a:xfrm>
            <a:off x="762000" y="388473"/>
            <a:ext cx="7543800" cy="4108823"/>
          </a:xfrm>
        </p:spPr>
      </p:pic>
    </p:spTree>
    <p:extLst>
      <p:ext uri="{BB962C8B-B14F-4D97-AF65-F5344CB8AC3E}">
        <p14:creationId xmlns:p14="http://schemas.microsoft.com/office/powerpoint/2010/main" val="6839249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a:t>
            </a:r>
            <a:r>
              <a:rPr lang="en-US" dirty="0" err="1" smtClean="0"/>
              <a:t>LeCun</a:t>
            </a:r>
            <a:endParaRPr lang="en-US" dirty="0"/>
          </a:p>
        </p:txBody>
      </p:sp>
      <p:pic>
        <p:nvPicPr>
          <p:cNvPr id="5" name="Content Placeholder 4"/>
          <p:cNvPicPr>
            <a:picLocks noGrp="1" noChangeAspect="1"/>
          </p:cNvPicPr>
          <p:nvPr>
            <p:ph idx="1"/>
          </p:nvPr>
        </p:nvPicPr>
        <p:blipFill rotWithShape="1">
          <a:blip r:embed="rId3"/>
          <a:srcRect l="-108" r="-281" b="3391"/>
          <a:stretch/>
        </p:blipFill>
        <p:spPr>
          <a:xfrm>
            <a:off x="762000" y="1487328"/>
            <a:ext cx="7590118" cy="2980084"/>
          </a:xfrm>
        </p:spPr>
      </p:pic>
    </p:spTree>
    <p:extLst>
      <p:ext uri="{BB962C8B-B14F-4D97-AF65-F5344CB8AC3E}">
        <p14:creationId xmlns:p14="http://schemas.microsoft.com/office/powerpoint/2010/main" val="209372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Farley, </a:t>
            </a:r>
            <a:r>
              <a:rPr lang="en-US" dirty="0" err="1"/>
              <a:t>Goodfellow</a:t>
            </a:r>
            <a:r>
              <a:rPr lang="en-US" dirty="0"/>
              <a:t>, </a:t>
            </a:r>
            <a:r>
              <a:rPr lang="en-US" dirty="0" err="1"/>
              <a:t>Courville</a:t>
            </a:r>
            <a:r>
              <a:rPr lang="en-US" dirty="0"/>
              <a:t> &amp; </a:t>
            </a:r>
            <a:r>
              <a:rPr lang="en-US" dirty="0" err="1"/>
              <a:t>Bengio</a:t>
            </a:r>
            <a:endParaRPr lang="en-US" dirty="0"/>
          </a:p>
        </p:txBody>
      </p:sp>
      <p:pic>
        <p:nvPicPr>
          <p:cNvPr id="4" name="Content Placeholder 3"/>
          <p:cNvPicPr>
            <a:picLocks noGrp="1" noChangeAspect="1"/>
          </p:cNvPicPr>
          <p:nvPr>
            <p:ph idx="1"/>
          </p:nvPr>
        </p:nvPicPr>
        <p:blipFill rotWithShape="1">
          <a:blip r:embed="rId3"/>
          <a:srcRect l="-322" r="-342"/>
          <a:stretch/>
        </p:blipFill>
        <p:spPr>
          <a:xfrm>
            <a:off x="762000" y="1171158"/>
            <a:ext cx="7566044" cy="2833075"/>
          </a:xfrm>
        </p:spPr>
      </p:pic>
    </p:spTree>
    <p:extLst>
      <p:ext uri="{BB962C8B-B14F-4D97-AF65-F5344CB8AC3E}">
        <p14:creationId xmlns:p14="http://schemas.microsoft.com/office/powerpoint/2010/main" val="9225534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35" t="2941" r="17"/>
          <a:stretch/>
        </p:blipFill>
        <p:spPr>
          <a:xfrm>
            <a:off x="762000" y="1120588"/>
            <a:ext cx="7505742" cy="3451411"/>
          </a:xfrm>
        </p:spPr>
      </p:pic>
    </p:spTree>
    <p:extLst>
      <p:ext uri="{BB962C8B-B14F-4D97-AF65-F5344CB8AC3E}">
        <p14:creationId xmlns:p14="http://schemas.microsoft.com/office/powerpoint/2010/main" val="18523903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520" r="-37"/>
          <a:stretch/>
        </p:blipFill>
        <p:spPr>
          <a:xfrm>
            <a:off x="762000" y="1323420"/>
            <a:ext cx="7543801" cy="3248580"/>
          </a:xfrm>
        </p:spPr>
      </p:pic>
    </p:spTree>
    <p:extLst>
      <p:ext uri="{BB962C8B-B14F-4D97-AF65-F5344CB8AC3E}">
        <p14:creationId xmlns:p14="http://schemas.microsoft.com/office/powerpoint/2010/main" val="24910586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Saxe</a:t>
            </a:r>
            <a:endParaRPr lang="en-US" dirty="0"/>
          </a:p>
        </p:txBody>
      </p:sp>
      <p:pic>
        <p:nvPicPr>
          <p:cNvPr id="4" name="Content Placeholder 3"/>
          <p:cNvPicPr>
            <a:picLocks noGrp="1" noChangeAspect="1"/>
          </p:cNvPicPr>
          <p:nvPr>
            <p:ph idx="1"/>
          </p:nvPr>
        </p:nvPicPr>
        <p:blipFill rotWithShape="1">
          <a:blip r:embed="rId3"/>
          <a:srcRect t="-94" b="438"/>
          <a:stretch/>
        </p:blipFill>
        <p:spPr>
          <a:xfrm>
            <a:off x="2719291" y="418353"/>
            <a:ext cx="3629211" cy="4789649"/>
          </a:xfrm>
        </p:spPr>
      </p:pic>
    </p:spTree>
    <p:extLst>
      <p:ext uri="{BB962C8B-B14F-4D97-AF65-F5344CB8AC3E}">
        <p14:creationId xmlns:p14="http://schemas.microsoft.com/office/powerpoint/2010/main" val="33424043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t>
            </a:r>
            <a:r>
              <a:rPr lang="en-US" dirty="0" err="1" smtClean="0"/>
              <a:t>LeCun</a:t>
            </a:r>
            <a:endParaRPr lang="en-US" dirty="0"/>
          </a:p>
        </p:txBody>
      </p:sp>
      <p:pic>
        <p:nvPicPr>
          <p:cNvPr id="4" name="Content Placeholder 3"/>
          <p:cNvPicPr>
            <a:picLocks noGrp="1" noChangeAspect="1"/>
          </p:cNvPicPr>
          <p:nvPr>
            <p:ph idx="1"/>
          </p:nvPr>
        </p:nvPicPr>
        <p:blipFill rotWithShape="1">
          <a:blip r:embed="rId2"/>
          <a:srcRect l="-15" r="-33"/>
          <a:stretch/>
        </p:blipFill>
        <p:spPr>
          <a:xfrm>
            <a:off x="762000" y="917380"/>
            <a:ext cx="7545294" cy="3654620"/>
          </a:xfrm>
        </p:spPr>
      </p:pic>
    </p:spTree>
    <p:extLst>
      <p:ext uri="{BB962C8B-B14F-4D97-AF65-F5344CB8AC3E}">
        <p14:creationId xmlns:p14="http://schemas.microsoft.com/office/powerpoint/2010/main" val="18966545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a:t>
            </a:r>
            <a:r>
              <a:rPr lang="en-US" dirty="0" err="1"/>
              <a:t>LeCun</a:t>
            </a:r>
            <a:endParaRPr lang="en-US" dirty="0"/>
          </a:p>
        </p:txBody>
      </p:sp>
      <p:pic>
        <p:nvPicPr>
          <p:cNvPr id="4" name="Content Placeholder 3"/>
          <p:cNvPicPr>
            <a:picLocks noGrp="1" noChangeAspect="1"/>
          </p:cNvPicPr>
          <p:nvPr>
            <p:ph idx="1"/>
          </p:nvPr>
        </p:nvPicPr>
        <p:blipFill rotWithShape="1">
          <a:blip r:embed="rId2"/>
          <a:srcRect t="-6" b="-319"/>
          <a:stretch/>
        </p:blipFill>
        <p:spPr>
          <a:xfrm>
            <a:off x="1553878" y="642468"/>
            <a:ext cx="5962382" cy="4168588"/>
          </a:xfrm>
        </p:spPr>
      </p:pic>
    </p:spTree>
    <p:extLst>
      <p:ext uri="{BB962C8B-B14F-4D97-AF65-F5344CB8AC3E}">
        <p14:creationId xmlns:p14="http://schemas.microsoft.com/office/powerpoint/2010/main" val="34908311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a:t>
            </a:r>
            <a:r>
              <a:rPr lang="en-US" dirty="0" err="1"/>
              <a:t>LeCun</a:t>
            </a:r>
            <a:endParaRPr lang="en-US" dirty="0"/>
          </a:p>
        </p:txBody>
      </p:sp>
      <p:pic>
        <p:nvPicPr>
          <p:cNvPr id="5" name="Content Placeholder 4"/>
          <p:cNvPicPr>
            <a:picLocks noGrp="1" noChangeAspect="1"/>
          </p:cNvPicPr>
          <p:nvPr>
            <p:ph idx="1"/>
          </p:nvPr>
        </p:nvPicPr>
        <p:blipFill rotWithShape="1">
          <a:blip r:embed="rId3"/>
          <a:srcRect l="414" r="-421"/>
          <a:stretch/>
        </p:blipFill>
        <p:spPr>
          <a:xfrm>
            <a:off x="0" y="969679"/>
            <a:ext cx="9144000" cy="3886200"/>
          </a:xfrm>
        </p:spPr>
      </p:pic>
    </p:spTree>
    <p:extLst>
      <p:ext uri="{BB962C8B-B14F-4D97-AF65-F5344CB8AC3E}">
        <p14:creationId xmlns:p14="http://schemas.microsoft.com/office/powerpoint/2010/main" val="17212272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a:t>
            </a:r>
            <a:r>
              <a:rPr lang="en-US" dirty="0" err="1"/>
              <a:t>LeCun</a:t>
            </a:r>
            <a:endParaRPr lang="en-US" dirty="0"/>
          </a:p>
        </p:txBody>
      </p:sp>
      <p:pic>
        <p:nvPicPr>
          <p:cNvPr id="4" name="Content Placeholder 3"/>
          <p:cNvPicPr>
            <a:picLocks noGrp="1" noChangeAspect="1"/>
          </p:cNvPicPr>
          <p:nvPr>
            <p:ph idx="1"/>
          </p:nvPr>
        </p:nvPicPr>
        <p:blipFill rotWithShape="1">
          <a:blip r:embed="rId3"/>
          <a:srcRect l="-112" t="4093" r="-124"/>
          <a:stretch/>
        </p:blipFill>
        <p:spPr>
          <a:xfrm>
            <a:off x="953642" y="747059"/>
            <a:ext cx="7119809" cy="2450353"/>
          </a:xfrm>
        </p:spPr>
      </p:pic>
    </p:spTree>
    <p:extLst>
      <p:ext uri="{BB962C8B-B14F-4D97-AF65-F5344CB8AC3E}">
        <p14:creationId xmlns:p14="http://schemas.microsoft.com/office/powerpoint/2010/main" val="24030798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144" r="-353"/>
          <a:stretch/>
        </p:blipFill>
        <p:spPr>
          <a:xfrm>
            <a:off x="0" y="1703056"/>
            <a:ext cx="9173882" cy="2878320"/>
          </a:xfrm>
        </p:spPr>
      </p:pic>
    </p:spTree>
    <p:extLst>
      <p:ext uri="{BB962C8B-B14F-4D97-AF65-F5344CB8AC3E}">
        <p14:creationId xmlns:p14="http://schemas.microsoft.com/office/powerpoint/2010/main" val="40028143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149" r="65"/>
          <a:stretch/>
        </p:blipFill>
        <p:spPr>
          <a:xfrm>
            <a:off x="-1" y="1896685"/>
            <a:ext cx="9144001" cy="2675314"/>
          </a:xfrm>
        </p:spPr>
      </p:pic>
    </p:spTree>
    <p:extLst>
      <p:ext uri="{BB962C8B-B14F-4D97-AF65-F5344CB8AC3E}">
        <p14:creationId xmlns:p14="http://schemas.microsoft.com/office/powerpoint/2010/main" val="354889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285" r="-104"/>
          <a:stretch/>
        </p:blipFill>
        <p:spPr>
          <a:xfrm>
            <a:off x="762000" y="2161365"/>
            <a:ext cx="7545294" cy="1779511"/>
          </a:xfrm>
        </p:spPr>
      </p:pic>
    </p:spTree>
    <p:extLst>
      <p:ext uri="{BB962C8B-B14F-4D97-AF65-F5344CB8AC3E}">
        <p14:creationId xmlns:p14="http://schemas.microsoft.com/office/powerpoint/2010/main" val="17474731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t="-973" b="-668"/>
          <a:stretch/>
        </p:blipFill>
        <p:spPr>
          <a:xfrm>
            <a:off x="762000" y="507999"/>
            <a:ext cx="7543800" cy="4467411"/>
          </a:xfrm>
        </p:spPr>
      </p:pic>
    </p:spTree>
    <p:extLst>
      <p:ext uri="{BB962C8B-B14F-4D97-AF65-F5344CB8AC3E}">
        <p14:creationId xmlns:p14="http://schemas.microsoft.com/office/powerpoint/2010/main" val="25426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t>
            </a:r>
            <a:r>
              <a:rPr lang="en-US" dirty="0" err="1" smtClean="0"/>
              <a:t>LeCun</a:t>
            </a:r>
            <a:endParaRPr lang="en-US" dirty="0"/>
          </a:p>
        </p:txBody>
      </p:sp>
      <p:pic>
        <p:nvPicPr>
          <p:cNvPr id="5" name="Content Placeholder 4"/>
          <p:cNvPicPr>
            <a:picLocks noGrp="1" noChangeAspect="1"/>
          </p:cNvPicPr>
          <p:nvPr>
            <p:ph idx="1"/>
          </p:nvPr>
        </p:nvPicPr>
        <p:blipFill rotWithShape="1">
          <a:blip r:embed="rId3"/>
          <a:srcRect t="-172" b="-1357"/>
          <a:stretch/>
        </p:blipFill>
        <p:spPr>
          <a:xfrm>
            <a:off x="2620714" y="451291"/>
            <a:ext cx="3898620" cy="4738775"/>
          </a:xfrm>
        </p:spPr>
      </p:pic>
    </p:spTree>
    <p:extLst>
      <p:ext uri="{BB962C8B-B14F-4D97-AF65-F5344CB8AC3E}">
        <p14:creationId xmlns:p14="http://schemas.microsoft.com/office/powerpoint/2010/main" val="1545422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t>
            </a:r>
            <a:r>
              <a:rPr lang="en-US" dirty="0" err="1" smtClean="0"/>
              <a:t>LeCun</a:t>
            </a:r>
            <a:endParaRPr lang="en-US" dirty="0"/>
          </a:p>
        </p:txBody>
      </p:sp>
      <p:pic>
        <p:nvPicPr>
          <p:cNvPr id="4" name="Content Placeholder 3"/>
          <p:cNvPicPr>
            <a:picLocks noGrp="1" noChangeAspect="1"/>
          </p:cNvPicPr>
          <p:nvPr>
            <p:ph idx="1"/>
          </p:nvPr>
        </p:nvPicPr>
        <p:blipFill rotWithShape="1">
          <a:blip r:embed="rId2"/>
          <a:srcRect t="354" b="-1021"/>
          <a:stretch/>
        </p:blipFill>
        <p:spPr>
          <a:xfrm>
            <a:off x="762000" y="491067"/>
            <a:ext cx="7543800" cy="4334933"/>
          </a:xfrm>
        </p:spPr>
      </p:pic>
    </p:spTree>
    <p:extLst>
      <p:ext uri="{BB962C8B-B14F-4D97-AF65-F5344CB8AC3E}">
        <p14:creationId xmlns:p14="http://schemas.microsoft.com/office/powerpoint/2010/main" val="1474311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t>
            </a:r>
            <a:r>
              <a:rPr lang="en-US" dirty="0" err="1" smtClean="0"/>
              <a:t>LeCun</a:t>
            </a:r>
            <a:endParaRPr lang="en-US" dirty="0"/>
          </a:p>
        </p:txBody>
      </p:sp>
      <p:pic>
        <p:nvPicPr>
          <p:cNvPr id="6" name="Content Placeholder 5"/>
          <p:cNvPicPr>
            <a:picLocks noGrp="1" noChangeAspect="1"/>
          </p:cNvPicPr>
          <p:nvPr>
            <p:ph idx="1"/>
          </p:nvPr>
        </p:nvPicPr>
        <p:blipFill rotWithShape="1">
          <a:blip r:embed="rId3"/>
          <a:srcRect l="-738" r="-86"/>
          <a:stretch/>
        </p:blipFill>
        <p:spPr>
          <a:xfrm>
            <a:off x="762000" y="1284941"/>
            <a:ext cx="7620517" cy="3287059"/>
          </a:xfrm>
        </p:spPr>
      </p:pic>
    </p:spTree>
    <p:extLst>
      <p:ext uri="{BB962C8B-B14F-4D97-AF65-F5344CB8AC3E}">
        <p14:creationId xmlns:p14="http://schemas.microsoft.com/office/powerpoint/2010/main" val="2119004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t>
            </a:r>
            <a:r>
              <a:rPr lang="en-US" dirty="0" err="1" smtClean="0"/>
              <a:t>LeCun</a:t>
            </a:r>
            <a:endParaRPr lang="en-US" dirty="0"/>
          </a:p>
        </p:txBody>
      </p:sp>
      <p:pic>
        <p:nvPicPr>
          <p:cNvPr id="4" name="Content Placeholder 3"/>
          <p:cNvPicPr>
            <a:picLocks noGrp="1" noChangeAspect="1"/>
          </p:cNvPicPr>
          <p:nvPr>
            <p:ph idx="1"/>
          </p:nvPr>
        </p:nvPicPr>
        <p:blipFill rotWithShape="1">
          <a:blip r:embed="rId2"/>
          <a:srcRect t="2285" b="-454"/>
          <a:stretch/>
        </p:blipFill>
        <p:spPr>
          <a:xfrm>
            <a:off x="1210235" y="391562"/>
            <a:ext cx="6539205" cy="4688438"/>
          </a:xfrm>
        </p:spPr>
      </p:pic>
    </p:spTree>
    <p:extLst>
      <p:ext uri="{BB962C8B-B14F-4D97-AF65-F5344CB8AC3E}">
        <p14:creationId xmlns:p14="http://schemas.microsoft.com/office/powerpoint/2010/main" val="299871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35" t="2941" r="17"/>
          <a:stretch/>
        </p:blipFill>
        <p:spPr>
          <a:xfrm>
            <a:off x="762000" y="1120588"/>
            <a:ext cx="7505742" cy="3451411"/>
          </a:xfrm>
        </p:spPr>
      </p:pic>
    </p:spTree>
    <p:extLst>
      <p:ext uri="{BB962C8B-B14F-4D97-AF65-F5344CB8AC3E}">
        <p14:creationId xmlns:p14="http://schemas.microsoft.com/office/powerpoint/2010/main" val="42077052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318" r="-81"/>
          <a:stretch/>
        </p:blipFill>
        <p:spPr>
          <a:xfrm>
            <a:off x="866589" y="2165564"/>
            <a:ext cx="7410824" cy="2406436"/>
          </a:xfrm>
        </p:spPr>
      </p:pic>
    </p:spTree>
    <p:extLst>
      <p:ext uri="{BB962C8B-B14F-4D97-AF65-F5344CB8AC3E}">
        <p14:creationId xmlns:p14="http://schemas.microsoft.com/office/powerpoint/2010/main" val="29470073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301" t="2059" r="170"/>
          <a:stretch/>
        </p:blipFill>
        <p:spPr>
          <a:xfrm>
            <a:off x="760505" y="1434353"/>
            <a:ext cx="7636435" cy="3137647"/>
          </a:xfrm>
        </p:spPr>
      </p:pic>
    </p:spTree>
    <p:extLst>
      <p:ext uri="{BB962C8B-B14F-4D97-AF65-F5344CB8AC3E}">
        <p14:creationId xmlns:p14="http://schemas.microsoft.com/office/powerpoint/2010/main" val="2233501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520" r="-37"/>
          <a:stretch/>
        </p:blipFill>
        <p:spPr>
          <a:xfrm>
            <a:off x="762000" y="1323420"/>
            <a:ext cx="7543801" cy="3248580"/>
          </a:xfrm>
        </p:spPr>
      </p:pic>
    </p:spTree>
    <p:extLst>
      <p:ext uri="{BB962C8B-B14F-4D97-AF65-F5344CB8AC3E}">
        <p14:creationId xmlns:p14="http://schemas.microsoft.com/office/powerpoint/2010/main" val="14673421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a:t>
            </a:r>
            <a:r>
              <a:rPr lang="en-US" dirty="0" err="1" smtClean="0"/>
              <a:t>LeCun</a:t>
            </a:r>
            <a:endParaRPr lang="en-US" dirty="0"/>
          </a:p>
        </p:txBody>
      </p:sp>
      <p:pic>
        <p:nvPicPr>
          <p:cNvPr id="4" name="Content Placeholder 3"/>
          <p:cNvPicPr>
            <a:picLocks noGrp="1" noChangeAspect="1"/>
          </p:cNvPicPr>
          <p:nvPr>
            <p:ph idx="1"/>
          </p:nvPr>
        </p:nvPicPr>
        <p:blipFill rotWithShape="1">
          <a:blip r:embed="rId3"/>
          <a:srcRect l="-285" r="-104"/>
          <a:stretch/>
        </p:blipFill>
        <p:spPr>
          <a:xfrm>
            <a:off x="762000" y="2161365"/>
            <a:ext cx="7545294" cy="1779511"/>
          </a:xfrm>
        </p:spPr>
      </p:pic>
    </p:spTree>
    <p:extLst>
      <p:ext uri="{BB962C8B-B14F-4D97-AF65-F5344CB8AC3E}">
        <p14:creationId xmlns:p14="http://schemas.microsoft.com/office/powerpoint/2010/main" val="7326768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2013 </a:t>
            </a:r>
            <a:r>
              <a:rPr lang="en-US" dirty="0" err="1" smtClean="0"/>
              <a:t>Baldi</a:t>
            </a:r>
            <a:r>
              <a:rPr lang="en-US" dirty="0" smtClean="0"/>
              <a:t> &amp; </a:t>
            </a:r>
            <a:r>
              <a:rPr lang="en-US" dirty="0" err="1" smtClean="0"/>
              <a:t>Sadowski</a:t>
            </a:r>
            <a:endParaRPr lang="en-US" dirty="0"/>
          </a:p>
        </p:txBody>
      </p:sp>
      <p:pic>
        <p:nvPicPr>
          <p:cNvPr id="9" name="Content Placeholder 8"/>
          <p:cNvPicPr>
            <a:picLocks noGrp="1" noChangeAspect="1"/>
          </p:cNvPicPr>
          <p:nvPr>
            <p:ph idx="1"/>
          </p:nvPr>
        </p:nvPicPr>
        <p:blipFill rotWithShape="1">
          <a:blip r:embed="rId3"/>
          <a:srcRect t="-42" b="-72"/>
          <a:stretch/>
        </p:blipFill>
        <p:spPr>
          <a:xfrm>
            <a:off x="762000" y="418353"/>
            <a:ext cx="7543800" cy="4691529"/>
          </a:xfrm>
        </p:spPr>
      </p:pic>
    </p:spTree>
    <p:extLst>
      <p:ext uri="{BB962C8B-B14F-4D97-AF65-F5344CB8AC3E}">
        <p14:creationId xmlns:p14="http://schemas.microsoft.com/office/powerpoint/2010/main" val="24292410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1586</TotalTime>
  <Words>6260</Words>
  <Application>Microsoft Macintosh PowerPoint</Application>
  <PresentationFormat>On-screen Show (4:3)</PresentationFormat>
  <Paragraphs>374</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Newsprint</vt:lpstr>
      <vt:lpstr>Optimization</vt:lpstr>
      <vt:lpstr>1998 LeCun</vt:lpstr>
      <vt:lpstr>1998 LeCun</vt:lpstr>
      <vt:lpstr>1998 LeCun</vt:lpstr>
      <vt:lpstr>1998 LeCun</vt:lpstr>
      <vt:lpstr>1998 LeCun</vt:lpstr>
      <vt:lpstr>1998 LeCun</vt:lpstr>
      <vt:lpstr>1998 LeCun</vt:lpstr>
      <vt:lpstr>2013 Baldi &amp; Sadowski</vt:lpstr>
      <vt:lpstr>2013 Baldi &amp; Sadowski</vt:lpstr>
      <vt:lpstr>2013 Baldi &amp; Sadowski</vt:lpstr>
      <vt:lpstr>2013 Baldi &amp; Sadowski</vt:lpstr>
      <vt:lpstr>2014 Farley, Goodfellow, Courville &amp; Bengio</vt:lpstr>
      <vt:lpstr>2014 Farley, Goodfellow, Courville &amp; Bengio</vt:lpstr>
      <vt:lpstr>2014 Farley, Goodfellow, Courville &amp; Bengio</vt:lpstr>
      <vt:lpstr>2014 Farley, Goodfellow, Courville &amp; Bengio</vt:lpstr>
      <vt:lpstr>2014 Farley, Goodfellow, Courville &amp; Bengio</vt:lpstr>
      <vt:lpstr>2014 Farley, Goodfellow, Courville &amp; Bengio</vt:lpstr>
      <vt:lpstr>2014 Farley, Goodfellow, Courville &amp; Bengio</vt:lpstr>
      <vt:lpstr>2014 Farley, Goodfellow, Courville &amp; Bengio</vt:lpstr>
      <vt:lpstr>1998 LeCun</vt:lpstr>
      <vt:lpstr>1998 LeCun</vt:lpstr>
      <vt:lpstr>2014 Saxe</vt:lpstr>
      <vt:lpstr>2015 LeCun</vt:lpstr>
      <vt:lpstr>2015 LeCun</vt:lpstr>
      <vt:lpstr>2015 LeCun</vt:lpstr>
      <vt:lpstr>2015 LeCun</vt:lpstr>
      <vt:lpstr>2015 LeCun</vt:lpstr>
      <vt:lpstr>2015 LeCun</vt:lpstr>
      <vt:lpstr>2015 LeCun</vt:lpstr>
      <vt:lpstr>2015 LeCun</vt:lpstr>
      <vt:lpstr>2015 LeCun</vt:lpstr>
      <vt:lpstr>2015 LeCun</vt:lpstr>
      <vt:lpstr>2015 LeCun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DROPOUT</dc:title>
  <dc:creator>Sami Mourad</dc:creator>
  <cp:lastModifiedBy>Sami Mourad</cp:lastModifiedBy>
  <cp:revision>127</cp:revision>
  <dcterms:created xsi:type="dcterms:W3CDTF">2015-04-06T04:18:41Z</dcterms:created>
  <dcterms:modified xsi:type="dcterms:W3CDTF">2015-04-08T04:38:41Z</dcterms:modified>
</cp:coreProperties>
</file>