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eg"/>
  <Override PartName="/ppt/media/image6.jpg" ContentType="image/jpeg"/>
  <Override PartName="/ppt/media/image17.jpg" ContentType="image/jpeg"/>
  <Override PartName="/ppt/media/image18.jpg" ContentType="image/jpeg"/>
  <Override PartName="/ppt/media/image19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1" r:id="rId8"/>
    <p:sldId id="268" r:id="rId9"/>
    <p:sldId id="271" r:id="rId10"/>
    <p:sldId id="270" r:id="rId11"/>
    <p:sldId id="262" r:id="rId12"/>
    <p:sldId id="272" r:id="rId13"/>
    <p:sldId id="273" r:id="rId14"/>
    <p:sldId id="275" r:id="rId15"/>
    <p:sldId id="282" r:id="rId16"/>
    <p:sldId id="280" r:id="rId17"/>
    <p:sldId id="281" r:id="rId18"/>
    <p:sldId id="297" r:id="rId19"/>
    <p:sldId id="291" r:id="rId20"/>
    <p:sldId id="293" r:id="rId21"/>
    <p:sldId id="292" r:id="rId22"/>
    <p:sldId id="285" r:id="rId23"/>
    <p:sldId id="295" r:id="rId24"/>
    <p:sldId id="296" r:id="rId25"/>
    <p:sldId id="298" r:id="rId26"/>
    <p:sldId id="315" r:id="rId27"/>
    <p:sldId id="312" r:id="rId28"/>
    <p:sldId id="316" r:id="rId29"/>
    <p:sldId id="313" r:id="rId30"/>
    <p:sldId id="301" r:id="rId31"/>
    <p:sldId id="302" r:id="rId32"/>
    <p:sldId id="305" r:id="rId33"/>
    <p:sldId id="304" r:id="rId34"/>
    <p:sldId id="306" r:id="rId35"/>
    <p:sldId id="317" r:id="rId36"/>
    <p:sldId id="318" r:id="rId37"/>
    <p:sldId id="307" r:id="rId38"/>
    <p:sldId id="308" r:id="rId39"/>
    <p:sldId id="319" r:id="rId40"/>
    <p:sldId id="309" r:id="rId41"/>
    <p:sldId id="320" r:id="rId42"/>
    <p:sldId id="321" r:id="rId43"/>
    <p:sldId id="322" r:id="rId44"/>
    <p:sldId id="323" r:id="rId45"/>
    <p:sldId id="310" r:id="rId46"/>
    <p:sldId id="269" r:id="rId47"/>
    <p:sldId id="311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1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1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1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7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8CB4F-4B6F-2C41-856F-EEE094A1AE86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408E-ABB8-B147-8546-E58157A26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7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4.gif"/><Relationship Id="rId5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4" Type="http://schemas.openxmlformats.org/officeDocument/2006/relationships/image" Target="../media/image21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gif"/><Relationship Id="rId3" Type="http://schemas.openxmlformats.org/officeDocument/2006/relationships/image" Target="../media/image25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gif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Fraud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CNN designed for anti-phishing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1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Bottom Line: detect targeted brand trademarks on web images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False Positives</a:t>
            </a:r>
          </a:p>
          <a:p>
            <a:pPr lvl="1"/>
            <a:r>
              <a:rPr lang="en-US" dirty="0" smtClean="0"/>
              <a:t>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5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PhishZoo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PhishZoo</a:t>
            </a:r>
            <a:r>
              <a:rPr lang="en-US" dirty="0" smtClean="0"/>
              <a:t> (</a:t>
            </a:r>
            <a:r>
              <a:rPr lang="en-US" dirty="0" err="1" smtClean="0"/>
              <a:t>Afroz</a:t>
            </a:r>
            <a:r>
              <a:rPr lang="en-US" dirty="0" smtClean="0"/>
              <a:t> et al) approach </a:t>
            </a:r>
          </a:p>
          <a:p>
            <a:pPr lvl="1"/>
            <a:r>
              <a:rPr lang="en-US" dirty="0" smtClean="0"/>
              <a:t>1000 phishing examples from </a:t>
            </a:r>
            <a:r>
              <a:rPr lang="en-US" dirty="0" err="1" smtClean="0"/>
              <a:t>PhishTank.com</a:t>
            </a:r>
            <a:endParaRPr lang="en-US" dirty="0" smtClean="0"/>
          </a:p>
          <a:p>
            <a:pPr lvl="1"/>
            <a:r>
              <a:rPr lang="en-US" dirty="0" smtClean="0"/>
              <a:t>200 ‘false positives’ sites from </a:t>
            </a:r>
            <a:r>
              <a:rPr lang="en-US" dirty="0" err="1" smtClean="0"/>
              <a:t>Alexa.com</a:t>
            </a:r>
            <a:r>
              <a:rPr lang="en-US" dirty="0" smtClean="0"/>
              <a:t>/</a:t>
            </a:r>
            <a:r>
              <a:rPr lang="en-US" dirty="0" err="1" smtClean="0"/>
              <a:t>topsites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3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PhishZoo</a:t>
            </a:r>
            <a:r>
              <a:rPr lang="en-US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PhishZoo</a:t>
            </a:r>
            <a:r>
              <a:rPr lang="en-US" dirty="0" smtClean="0"/>
              <a:t> (</a:t>
            </a:r>
            <a:r>
              <a:rPr lang="en-US" dirty="0" err="1" smtClean="0"/>
              <a:t>Afroz</a:t>
            </a:r>
            <a:r>
              <a:rPr lang="en-US" dirty="0" smtClean="0"/>
              <a:t> et al) approach </a:t>
            </a:r>
          </a:p>
          <a:p>
            <a:pPr lvl="1"/>
            <a:r>
              <a:rPr lang="en-US" dirty="0" smtClean="0"/>
              <a:t>1000 phishing examples from </a:t>
            </a:r>
            <a:r>
              <a:rPr lang="en-US" dirty="0" err="1" smtClean="0"/>
              <a:t>PhishTank.com</a:t>
            </a:r>
            <a:endParaRPr lang="en-US" dirty="0" smtClean="0"/>
          </a:p>
          <a:p>
            <a:pPr lvl="1"/>
            <a:r>
              <a:rPr lang="en-US" dirty="0" smtClean="0"/>
              <a:t>200 ‘false positives’ sites from </a:t>
            </a:r>
            <a:r>
              <a:rPr lang="en-US" dirty="0" err="1" smtClean="0"/>
              <a:t>Alexa.com</a:t>
            </a:r>
            <a:r>
              <a:rPr lang="en-US" dirty="0" smtClean="0"/>
              <a:t>/</a:t>
            </a:r>
            <a:r>
              <a:rPr lang="en-US" dirty="0" err="1" smtClean="0"/>
              <a:t>topsites</a:t>
            </a:r>
            <a:endParaRPr lang="en-US" dirty="0" smtClean="0"/>
          </a:p>
          <a:p>
            <a:pPr lvl="1"/>
            <a:r>
              <a:rPr lang="en-US" dirty="0" smtClean="0"/>
              <a:t>‘Profile Brands’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rofiled si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972" y="3323998"/>
            <a:ext cx="5313775" cy="266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0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PhishZoo</a:t>
            </a:r>
            <a:r>
              <a:rPr lang="en-US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PhishZoo</a:t>
            </a:r>
            <a:r>
              <a:rPr lang="en-US" dirty="0" smtClean="0"/>
              <a:t> (</a:t>
            </a:r>
            <a:r>
              <a:rPr lang="en-US" dirty="0" err="1" smtClean="0"/>
              <a:t>Afroz</a:t>
            </a:r>
            <a:r>
              <a:rPr lang="en-US" dirty="0" smtClean="0"/>
              <a:t> et al) approach </a:t>
            </a:r>
          </a:p>
          <a:p>
            <a:pPr lvl="1"/>
            <a:r>
              <a:rPr lang="en-US" dirty="0" smtClean="0"/>
              <a:t>Benchmark results: compare with pure images for “apples to apples” comparison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hishZoo Banchma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1" y="3108246"/>
            <a:ext cx="4643750" cy="335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9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Initial Approach -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pPr lvl="1"/>
            <a:r>
              <a:rPr lang="en-US" dirty="0" smtClean="0"/>
              <a:t>11 brands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2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pPr lvl="1"/>
            <a:r>
              <a:rPr lang="en-US" dirty="0" smtClean="0"/>
              <a:t>11 brands </a:t>
            </a:r>
          </a:p>
          <a:p>
            <a:pPr lvl="1"/>
            <a:r>
              <a:rPr lang="en-US" dirty="0" smtClean="0"/>
              <a:t>Each brand had multiple logo variants </a:t>
            </a:r>
            <a:r>
              <a:rPr lang="en-US" dirty="0"/>
              <a:t>(27 total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Paypal</a:t>
            </a:r>
            <a:r>
              <a:rPr lang="en-US" dirty="0" smtClean="0"/>
              <a:t> has five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aypal_a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04" y="4928148"/>
            <a:ext cx="1678450" cy="579988"/>
          </a:xfrm>
          <a:prstGeom prst="rect">
            <a:avLst/>
          </a:prstGeom>
        </p:spPr>
      </p:pic>
      <p:pic>
        <p:nvPicPr>
          <p:cNvPr id="5" name="Picture 4" descr="Paypal_b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59" y="4928148"/>
            <a:ext cx="2093855" cy="579988"/>
          </a:xfrm>
          <a:prstGeom prst="rect">
            <a:avLst/>
          </a:prstGeom>
        </p:spPr>
      </p:pic>
      <p:pic>
        <p:nvPicPr>
          <p:cNvPr id="6" name="Picture 5" descr="Paypal_c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234" y="4928148"/>
            <a:ext cx="569004" cy="569004"/>
          </a:xfrm>
          <a:prstGeom prst="rect">
            <a:avLst/>
          </a:prstGeom>
        </p:spPr>
      </p:pic>
      <p:pic>
        <p:nvPicPr>
          <p:cNvPr id="7" name="Picture 6" descr="Paypal_d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271" y="4928147"/>
            <a:ext cx="558989" cy="558989"/>
          </a:xfrm>
          <a:prstGeom prst="rect">
            <a:avLst/>
          </a:prstGeom>
        </p:spPr>
      </p:pic>
      <p:pic>
        <p:nvPicPr>
          <p:cNvPr id="8" name="Picture 7" descr="Paypal_e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986" y="4928148"/>
            <a:ext cx="1875935" cy="56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7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pPr lvl="1"/>
            <a:r>
              <a:rPr lang="en-US" dirty="0" smtClean="0"/>
              <a:t>11 brands </a:t>
            </a:r>
          </a:p>
          <a:p>
            <a:pPr lvl="1"/>
            <a:r>
              <a:rPr lang="en-US" dirty="0" smtClean="0"/>
              <a:t>Each brand had multiple logo variants </a:t>
            </a:r>
            <a:r>
              <a:rPr lang="en-US" dirty="0"/>
              <a:t>(27 total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Decouple text logos from picture logos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WellsFargo_a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42" y="4868968"/>
            <a:ext cx="1082004" cy="1082004"/>
          </a:xfrm>
          <a:prstGeom prst="rect">
            <a:avLst/>
          </a:prstGeom>
        </p:spPr>
      </p:pic>
      <p:pic>
        <p:nvPicPr>
          <p:cNvPr id="10" name="Picture 9" descr="BankofAmeric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16021"/>
            <a:ext cx="5148247" cy="63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8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pPr lvl="1"/>
            <a:r>
              <a:rPr lang="en-US" dirty="0" smtClean="0"/>
              <a:t>11 brands </a:t>
            </a:r>
          </a:p>
          <a:p>
            <a:pPr lvl="1"/>
            <a:r>
              <a:rPr lang="en-US" dirty="0" smtClean="0"/>
              <a:t>Each brand had multiple logo variants (27 total)</a:t>
            </a:r>
          </a:p>
          <a:p>
            <a:pPr lvl="1"/>
            <a:r>
              <a:rPr lang="en-US" dirty="0" smtClean="0"/>
              <a:t>Decouple text logos from picture logos</a:t>
            </a:r>
          </a:p>
          <a:p>
            <a:pPr lvl="1"/>
            <a:r>
              <a:rPr lang="en-US" dirty="0" smtClean="0"/>
              <a:t>Synthesize training data for each case by randomly re-cropping (100 per logo variant)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pPr lvl="1"/>
            <a:r>
              <a:rPr lang="en-US" dirty="0" smtClean="0"/>
              <a:t>11 brands </a:t>
            </a:r>
          </a:p>
          <a:p>
            <a:pPr lvl="1"/>
            <a:r>
              <a:rPr lang="en-US" dirty="0" smtClean="0"/>
              <a:t>Each brand had multiple logo variants (27 total)</a:t>
            </a:r>
          </a:p>
          <a:p>
            <a:pPr lvl="1"/>
            <a:r>
              <a:rPr lang="en-US" dirty="0" smtClean="0"/>
              <a:t>Decouple text logos from picture logos</a:t>
            </a:r>
          </a:p>
          <a:p>
            <a:pPr lvl="1"/>
            <a:r>
              <a:rPr lang="en-US" dirty="0" smtClean="0"/>
              <a:t>Synthesize training data for each case by randomly re-cropping (100 per logo variant)</a:t>
            </a:r>
          </a:p>
          <a:p>
            <a:pPr lvl="1"/>
            <a:r>
              <a:rPr lang="en-US" dirty="0" smtClean="0"/>
              <a:t>Each re-cropping is done from full screen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7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r>
              <a:rPr lang="en-US" dirty="0"/>
              <a:t>Use 2000 </a:t>
            </a:r>
            <a:r>
              <a:rPr lang="en-US" dirty="0" err="1"/>
              <a:t>ImageNet</a:t>
            </a:r>
            <a:r>
              <a:rPr lang="en-US" dirty="0"/>
              <a:t> sample for false positives</a:t>
            </a:r>
          </a:p>
          <a:p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Contents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</a:p>
          <a:p>
            <a:r>
              <a:rPr lang="en-US" dirty="0" err="1" smtClean="0"/>
              <a:t>PhishZoo</a:t>
            </a:r>
            <a:r>
              <a:rPr lang="en-US" dirty="0" smtClean="0"/>
              <a:t> Approach</a:t>
            </a:r>
          </a:p>
          <a:p>
            <a:r>
              <a:rPr lang="en-US" dirty="0" smtClean="0"/>
              <a:t>Initial Approach</a:t>
            </a:r>
          </a:p>
          <a:p>
            <a:r>
              <a:rPr lang="en-US" dirty="0" smtClean="0"/>
              <a:t>Early Results</a:t>
            </a:r>
          </a:p>
          <a:p>
            <a:r>
              <a:rPr lang="en-US" dirty="0" smtClean="0"/>
              <a:t>On Deck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667"/>
          </a:xfrm>
        </p:spPr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r>
              <a:rPr lang="en-US" dirty="0"/>
              <a:t>Use 2000 </a:t>
            </a:r>
            <a:r>
              <a:rPr lang="en-US" dirty="0" err="1"/>
              <a:t>ImageNet</a:t>
            </a:r>
            <a:r>
              <a:rPr lang="en-US" dirty="0"/>
              <a:t> sample for false </a:t>
            </a:r>
            <a:r>
              <a:rPr lang="en-US" dirty="0" smtClean="0"/>
              <a:t>positives</a:t>
            </a:r>
          </a:p>
          <a:p>
            <a:r>
              <a:rPr lang="en-US" dirty="0"/>
              <a:t>Install </a:t>
            </a:r>
            <a:r>
              <a:rPr lang="en-US" dirty="0" err="1"/>
              <a:t>Caffe</a:t>
            </a:r>
            <a:r>
              <a:rPr lang="en-US" dirty="0"/>
              <a:t> and use standard ILSVRC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Python interface</a:t>
            </a:r>
          </a:p>
          <a:p>
            <a:pPr lvl="1"/>
            <a:r>
              <a:rPr lang="en-US" dirty="0" smtClean="0"/>
              <a:t>CPU mode</a:t>
            </a:r>
          </a:p>
          <a:p>
            <a:pPr lvl="1"/>
            <a:r>
              <a:rPr lang="en-US" dirty="0" err="1"/>
              <a:t>bvlc_reference_caffenet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6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Initial Approach -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869"/>
          </a:xfrm>
        </p:spPr>
        <p:txBody>
          <a:bodyPr>
            <a:normAutofit/>
          </a:bodyPr>
          <a:lstStyle/>
          <a:p>
            <a:r>
              <a:rPr lang="en-US" dirty="0" smtClean="0"/>
              <a:t>Collect all logo variants for ‘profiled’ brands, and synthesize training data</a:t>
            </a:r>
          </a:p>
          <a:p>
            <a:r>
              <a:rPr lang="en-US" dirty="0"/>
              <a:t>Use 2000 </a:t>
            </a:r>
            <a:r>
              <a:rPr lang="en-US" dirty="0" err="1"/>
              <a:t>ImageNet</a:t>
            </a:r>
            <a:r>
              <a:rPr lang="en-US" dirty="0"/>
              <a:t> sample for false </a:t>
            </a:r>
            <a:r>
              <a:rPr lang="en-US" dirty="0" smtClean="0"/>
              <a:t>positives</a:t>
            </a:r>
          </a:p>
          <a:p>
            <a:r>
              <a:rPr lang="en-US" dirty="0"/>
              <a:t>Install </a:t>
            </a:r>
            <a:r>
              <a:rPr lang="en-US" dirty="0" err="1"/>
              <a:t>Caffe</a:t>
            </a:r>
            <a:r>
              <a:rPr lang="en-US" dirty="0"/>
              <a:t> and use standard ILSVRC </a:t>
            </a:r>
            <a:r>
              <a:rPr lang="en-US" dirty="0" smtClean="0"/>
              <a:t>model</a:t>
            </a:r>
          </a:p>
          <a:p>
            <a:r>
              <a:rPr lang="en-US" dirty="0"/>
              <a:t>Generate </a:t>
            </a:r>
            <a:r>
              <a:rPr lang="en-US" dirty="0" smtClean="0"/>
              <a:t>fc7 features </a:t>
            </a:r>
            <a:r>
              <a:rPr lang="en-US" dirty="0"/>
              <a:t>using pre-trained ILSVRC model to train </a:t>
            </a:r>
            <a:r>
              <a:rPr lang="en-US" dirty="0" smtClean="0"/>
              <a:t>SVM</a:t>
            </a:r>
          </a:p>
          <a:p>
            <a:pPr lvl="1"/>
            <a:r>
              <a:rPr lang="en-US" dirty="0"/>
              <a:t>Similar approach to </a:t>
            </a:r>
            <a:r>
              <a:rPr lang="en-US" dirty="0" err="1"/>
              <a:t>Simonyan</a:t>
            </a:r>
            <a:r>
              <a:rPr lang="en-US" dirty="0"/>
              <a:t> et al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/>
              <a:t>sklearn’s</a:t>
            </a:r>
            <a:r>
              <a:rPr lang="en-US" dirty="0"/>
              <a:t> multi-class SVM</a:t>
            </a:r>
          </a:p>
          <a:p>
            <a:pPr lvl="1"/>
            <a:r>
              <a:rPr lang="en-US" dirty="0"/>
              <a:t>Apply grid search to find optimal C and gamma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2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Initial Approach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</a:t>
            </a:r>
            <a:r>
              <a:rPr lang="en-US" dirty="0" err="1"/>
              <a:t>PhishZoo</a:t>
            </a:r>
            <a:r>
              <a:rPr lang="en-US" dirty="0"/>
              <a:t> data from </a:t>
            </a:r>
            <a:r>
              <a:rPr lang="en-US" dirty="0" err="1"/>
              <a:t>Sadia</a:t>
            </a:r>
            <a:r>
              <a:rPr lang="en-US" dirty="0"/>
              <a:t> et al.</a:t>
            </a:r>
          </a:p>
          <a:p>
            <a:pPr lvl="1"/>
            <a:r>
              <a:rPr lang="en-US" dirty="0" err="1"/>
              <a:t>Sadia</a:t>
            </a:r>
            <a:r>
              <a:rPr lang="en-US" dirty="0"/>
              <a:t> sent </a:t>
            </a:r>
            <a:r>
              <a:rPr lang="en-US" dirty="0" err="1"/>
              <a:t>PhishZoo</a:t>
            </a:r>
            <a:r>
              <a:rPr lang="en-US" dirty="0"/>
              <a:t> dataset that was ‘similar’ to one used in paper; contains 945 phish pages</a:t>
            </a:r>
          </a:p>
          <a:p>
            <a:pPr lvl="1"/>
            <a:r>
              <a:rPr lang="en-US" dirty="0"/>
              <a:t>730 of the 945 contained brand logo </a:t>
            </a:r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730 set consists of replicates of smaller set of 23 logo images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l favicon copy 3.ic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26" y="5182735"/>
            <a:ext cx="943428" cy="943428"/>
          </a:xfrm>
          <a:prstGeom prst="rect">
            <a:avLst/>
          </a:prstGeom>
        </p:spPr>
      </p:pic>
      <p:pic>
        <p:nvPicPr>
          <p:cNvPr id="5" name="Picture 4" descr="pp_favicon_x copy 2.ic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476" y="5182735"/>
            <a:ext cx="943428" cy="943428"/>
          </a:xfrm>
          <a:prstGeom prst="rect">
            <a:avLst/>
          </a:prstGeom>
        </p:spPr>
      </p:pic>
      <p:pic>
        <p:nvPicPr>
          <p:cNvPr id="6" name="Picture 5" descr="800000000 copy 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29" y="4146188"/>
            <a:ext cx="3785300" cy="1551738"/>
          </a:xfrm>
          <a:prstGeom prst="rect">
            <a:avLst/>
          </a:prstGeom>
        </p:spPr>
      </p:pic>
      <p:pic>
        <p:nvPicPr>
          <p:cNvPr id="7" name="Picture 6" descr="olb_masthead_nonav copy move copy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13" y="5850417"/>
            <a:ext cx="4963416" cy="55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9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Initial Approach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</a:t>
            </a:r>
            <a:r>
              <a:rPr lang="en-US" dirty="0" err="1"/>
              <a:t>PhishZoo</a:t>
            </a:r>
            <a:r>
              <a:rPr lang="en-US" dirty="0"/>
              <a:t> data from </a:t>
            </a:r>
            <a:r>
              <a:rPr lang="en-US" dirty="0" err="1"/>
              <a:t>Sadia</a:t>
            </a:r>
            <a:r>
              <a:rPr lang="en-US" dirty="0"/>
              <a:t> et al.</a:t>
            </a:r>
          </a:p>
          <a:p>
            <a:r>
              <a:rPr lang="en-US" dirty="0" smtClean="0"/>
              <a:t>8000 </a:t>
            </a:r>
            <a:r>
              <a:rPr lang="en-US" dirty="0" err="1" smtClean="0"/>
              <a:t>ImageNet</a:t>
            </a:r>
            <a:r>
              <a:rPr lang="en-US" dirty="0" smtClean="0"/>
              <a:t> sample for false positives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9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Initial Approach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</a:t>
            </a:r>
            <a:r>
              <a:rPr lang="en-US" dirty="0" err="1"/>
              <a:t>PhishZoo</a:t>
            </a:r>
            <a:r>
              <a:rPr lang="en-US" dirty="0"/>
              <a:t> data from </a:t>
            </a:r>
            <a:r>
              <a:rPr lang="en-US" dirty="0" err="1"/>
              <a:t>Sadia</a:t>
            </a:r>
            <a:r>
              <a:rPr lang="en-US" dirty="0"/>
              <a:t> et al.</a:t>
            </a:r>
          </a:p>
          <a:p>
            <a:r>
              <a:rPr lang="en-US" dirty="0" smtClean="0"/>
              <a:t>8000 </a:t>
            </a:r>
            <a:r>
              <a:rPr lang="en-US" dirty="0" err="1" smtClean="0"/>
              <a:t>ImageNet</a:t>
            </a:r>
            <a:r>
              <a:rPr lang="en-US" dirty="0" smtClean="0"/>
              <a:t> sample for false positives</a:t>
            </a:r>
          </a:p>
          <a:p>
            <a:r>
              <a:rPr lang="en-US" dirty="0"/>
              <a:t>Apply sliding window search for testing</a:t>
            </a:r>
          </a:p>
          <a:p>
            <a:pPr lvl="1"/>
            <a:r>
              <a:rPr lang="en-US" dirty="0"/>
              <a:t>Four degrees of freedom [x, y, scale, shape] </a:t>
            </a:r>
            <a:endParaRPr lang="en-US" dirty="0" smtClean="0"/>
          </a:p>
          <a:p>
            <a:pPr lvl="2"/>
            <a:r>
              <a:rPr lang="en-US" dirty="0" smtClean="0"/>
              <a:t>Vertical and horizontal stride lengths of 5 pixels</a:t>
            </a:r>
          </a:p>
          <a:p>
            <a:pPr lvl="2"/>
            <a:r>
              <a:rPr lang="en-US" dirty="0" smtClean="0"/>
              <a:t>5 different scales ranging from 0.3 to 0.9 the height</a:t>
            </a:r>
          </a:p>
          <a:p>
            <a:pPr lvl="2"/>
            <a:r>
              <a:rPr lang="en-US" dirty="0" smtClean="0"/>
              <a:t>5 different box shapes 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9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 18/23 logo images accurately (78%)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2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 18/23 logo images accurately (78%)</a:t>
            </a:r>
          </a:p>
          <a:p>
            <a:pPr lvl="1"/>
            <a:r>
              <a:rPr lang="en-US" dirty="0" smtClean="0"/>
              <a:t>Detection errors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avicon copy 2.ic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96" y="3064614"/>
            <a:ext cx="1266726" cy="1266726"/>
          </a:xfrm>
          <a:prstGeom prst="rect">
            <a:avLst/>
          </a:prstGeom>
        </p:spPr>
      </p:pic>
      <p:pic>
        <p:nvPicPr>
          <p:cNvPr id="5" name="Picture 4" descr="hsbc favicon copy 2.ic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54" y="2495836"/>
            <a:ext cx="2390205" cy="2390205"/>
          </a:xfrm>
          <a:prstGeom prst="rect">
            <a:avLst/>
          </a:prstGeom>
        </p:spPr>
      </p:pic>
      <p:pic>
        <p:nvPicPr>
          <p:cNvPr id="6" name="Picture 5" descr="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884" y="4479961"/>
            <a:ext cx="3210135" cy="17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 18/23 logo images accurately (78%)</a:t>
            </a:r>
          </a:p>
          <a:p>
            <a:r>
              <a:rPr lang="en-US" dirty="0" smtClean="0"/>
              <a:t>False positive on the sliding window images in 5 cases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6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 18/23 logo images accurately (78%)</a:t>
            </a:r>
          </a:p>
          <a:p>
            <a:r>
              <a:rPr lang="en-US" dirty="0" smtClean="0"/>
              <a:t>False positive on the sliding window images in 5 cases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800000000 copy 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08" y="4350578"/>
            <a:ext cx="3536009" cy="1449544"/>
          </a:xfrm>
          <a:prstGeom prst="rect">
            <a:avLst/>
          </a:prstGeom>
        </p:spPr>
      </p:pic>
      <p:pic>
        <p:nvPicPr>
          <p:cNvPr id="5" name="Picture 4" descr="banner_01 copy 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005" y="4614513"/>
            <a:ext cx="2425700" cy="1016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92649" y="4730159"/>
            <a:ext cx="671521" cy="4525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488990" y="3984449"/>
            <a:ext cx="175180" cy="745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WellsFargo_a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45" y="3296599"/>
            <a:ext cx="687850" cy="6878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269980" y="5182734"/>
            <a:ext cx="1255453" cy="3065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474356" y="3679012"/>
            <a:ext cx="277368" cy="1503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Paypal_a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34" y="3191871"/>
            <a:ext cx="1702180" cy="58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6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 18/23 logo images accurately (78%)</a:t>
            </a:r>
          </a:p>
          <a:p>
            <a:r>
              <a:rPr lang="en-US" dirty="0" smtClean="0"/>
              <a:t>False positive on the sliding window images in 5 cases</a:t>
            </a:r>
          </a:p>
          <a:p>
            <a:r>
              <a:rPr lang="en-US" dirty="0" smtClean="0"/>
              <a:t>No </a:t>
            </a:r>
            <a:r>
              <a:rPr lang="en-US" dirty="0"/>
              <a:t>false positives on the 8000 </a:t>
            </a:r>
            <a:r>
              <a:rPr lang="en-US" dirty="0" err="1"/>
              <a:t>ImageNet</a:t>
            </a:r>
            <a:r>
              <a:rPr lang="en-US" dirty="0"/>
              <a:t> sample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6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build a real-time phish detection API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6600"/>
                </a:solidFill>
                <a:latin typeface="Comic Sans MS"/>
                <a:cs typeface="Comic Sans MS"/>
              </a:rPr>
              <a:t>public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boolean</a:t>
            </a:r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isitphish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string</a:t>
            </a:r>
            <a:r>
              <a:rPr lang="en-US" dirty="0" smtClean="0">
                <a:latin typeface="Comic Sans MS"/>
                <a:cs typeface="Comic Sans MS"/>
              </a:rPr>
              <a:t> URL){</a:t>
            </a:r>
          </a:p>
          <a:p>
            <a:pPr lvl="1"/>
            <a:endParaRPr lang="en-US" dirty="0">
              <a:latin typeface="Comic Sans MS"/>
              <a:cs typeface="Comic Sans MS"/>
            </a:endParaRPr>
          </a:p>
          <a:p>
            <a:pPr lvl="1"/>
            <a:endParaRPr lang="en-US" dirty="0" smtClean="0">
              <a:latin typeface="Comic Sans MS"/>
              <a:cs typeface="Comic Sans MS"/>
            </a:endParaRPr>
          </a:p>
          <a:p>
            <a:pPr lvl="1"/>
            <a:endParaRPr lang="en-US" dirty="0">
              <a:latin typeface="Comic Sans MS"/>
              <a:cs typeface="Comic Sans MS"/>
            </a:endParaRPr>
          </a:p>
          <a:p>
            <a:pPr lvl="1"/>
            <a:endParaRPr lang="en-US" dirty="0" smtClean="0">
              <a:latin typeface="Comic Sans MS"/>
              <a:cs typeface="Comic Sans MS"/>
            </a:endParaRPr>
          </a:p>
          <a:p>
            <a:pPr lvl="1"/>
            <a:endParaRPr lang="en-US" dirty="0">
              <a:latin typeface="Comic Sans MS"/>
              <a:cs typeface="Comic Sans MS"/>
            </a:endParaRPr>
          </a:p>
          <a:p>
            <a:pPr marL="457200" lvl="1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5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CNN + SVM runs ~ 250ms/image on CPU</a:t>
            </a:r>
          </a:p>
          <a:p>
            <a:pPr lvl="1"/>
            <a:r>
              <a:rPr lang="en-US" dirty="0" smtClean="0"/>
              <a:t>Sliding window with 4 degrees of freedom running on 200x200 image can search ~10^6 sub-images</a:t>
            </a:r>
          </a:p>
          <a:p>
            <a:pPr lvl="1"/>
            <a:r>
              <a:rPr lang="en-US" dirty="0" smtClean="0"/>
              <a:t>Lesson: CPU-mode + sliding window = death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5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All of the detection errors were &lt; 25 pixels; the smallest training example is ~40 pixels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9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All of the detection errors were &lt; 25 pixels; the smallest training example is ~40 pixels</a:t>
            </a:r>
          </a:p>
          <a:p>
            <a:pPr lvl="1"/>
            <a:r>
              <a:rPr lang="en-US" dirty="0" smtClean="0"/>
              <a:t>Our big mistake: used </a:t>
            </a:r>
            <a:r>
              <a:rPr lang="en-US" dirty="0" err="1" smtClean="0"/>
              <a:t>ImageNet</a:t>
            </a:r>
            <a:r>
              <a:rPr lang="en-US" dirty="0" smtClean="0"/>
              <a:t> samples to train/test model on negative examples that were used to pre-train the ILSVRC model!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9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big mistake: used </a:t>
            </a:r>
            <a:r>
              <a:rPr lang="en-US" dirty="0" err="1"/>
              <a:t>ImageNet</a:t>
            </a:r>
            <a:r>
              <a:rPr lang="en-US" dirty="0"/>
              <a:t> samples to train/test model on negative examples that were used to pre-train the ILSVRC model!</a:t>
            </a:r>
          </a:p>
          <a:p>
            <a:pPr lvl="1"/>
            <a:r>
              <a:rPr lang="en-US" dirty="0" smtClean="0"/>
              <a:t>SVM </a:t>
            </a:r>
            <a:r>
              <a:rPr lang="en-US" dirty="0"/>
              <a:t>grid search had perfect cross validation </a:t>
            </a:r>
            <a:r>
              <a:rPr lang="en-US" dirty="0" smtClean="0"/>
              <a:t>region, should have been a give away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0x10_5_i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203" y="4175387"/>
            <a:ext cx="3126608" cy="234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4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mistake; get ‘other’ data for false positive training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3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mistake; get ‘other’ data for false positive training</a:t>
            </a:r>
          </a:p>
          <a:p>
            <a:r>
              <a:rPr lang="en-US" dirty="0" smtClean="0"/>
              <a:t>Synthesize training data at the scale that the human eye can detect trademarks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sbc favicon copy 2.ic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34" y="3735958"/>
            <a:ext cx="2390205" cy="239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7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mistake; get ‘other’ data for false positive training</a:t>
            </a:r>
          </a:p>
          <a:p>
            <a:r>
              <a:rPr lang="en-US" dirty="0" smtClean="0"/>
              <a:t>Synthesize training data at the scale that the human eye can detect trademarks</a:t>
            </a:r>
          </a:p>
          <a:p>
            <a:r>
              <a:rPr lang="en-US" dirty="0" smtClean="0"/>
              <a:t>Synthesize data for adversarial effects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7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mistake; get ‘other’ data for false positive training</a:t>
            </a:r>
          </a:p>
          <a:p>
            <a:r>
              <a:rPr lang="en-US" dirty="0" smtClean="0"/>
              <a:t>Synthesize training data at the scale that the human eye can detect trademarks</a:t>
            </a:r>
          </a:p>
          <a:p>
            <a:r>
              <a:rPr lang="en-US" dirty="0" smtClean="0"/>
              <a:t>Synthesize data for adversarial effects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lb_masthead_nonav copy 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6709"/>
            <a:ext cx="9144000" cy="1016000"/>
          </a:xfrm>
          <a:prstGeom prst="rect">
            <a:avLst/>
          </a:prstGeom>
        </p:spPr>
      </p:pic>
      <p:pic>
        <p:nvPicPr>
          <p:cNvPr id="5" name="Picture 4" descr="olb_masthead_nonav copy move cop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709"/>
            <a:ext cx="9144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6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mistake; get ‘other’ data for false positive training</a:t>
            </a:r>
          </a:p>
          <a:p>
            <a:r>
              <a:rPr lang="en-US" dirty="0" smtClean="0"/>
              <a:t>Synthesize training data at the scale that the human eye can detect trademarks</a:t>
            </a:r>
          </a:p>
          <a:p>
            <a:r>
              <a:rPr lang="en-US" dirty="0" smtClean="0"/>
              <a:t>Synthesize data for adversarial effects</a:t>
            </a:r>
          </a:p>
          <a:p>
            <a:r>
              <a:rPr lang="en-US" dirty="0" smtClean="0"/>
              <a:t>Use training data that is graphically rendered, not photographed data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8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mistake; get ‘other’ data for false positive training</a:t>
            </a:r>
          </a:p>
          <a:p>
            <a:r>
              <a:rPr lang="en-US" dirty="0" smtClean="0"/>
              <a:t>Synthesize training data at the scale that the human eye can detect trademarks</a:t>
            </a:r>
          </a:p>
          <a:p>
            <a:r>
              <a:rPr lang="en-US" dirty="0" smtClean="0"/>
              <a:t>Synthesize data for adversarial effects</a:t>
            </a:r>
          </a:p>
          <a:p>
            <a:r>
              <a:rPr lang="en-US" dirty="0" smtClean="0"/>
              <a:t>Use training data that is graphically rendered, not photographed data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alseP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07" y="4966261"/>
            <a:ext cx="2250589" cy="159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6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Phishing is a BIG problem that costs the global private economy &gt;$11B/</a:t>
            </a:r>
            <a:r>
              <a:rPr lang="en-US" dirty="0" err="1" smtClean="0"/>
              <a:t>yr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hishB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30061"/>
            <a:ext cx="3100056" cy="1889515"/>
          </a:xfrm>
          <a:prstGeom prst="rect">
            <a:avLst/>
          </a:prstGeom>
        </p:spPr>
      </p:pic>
      <p:pic>
        <p:nvPicPr>
          <p:cNvPr id="5" name="Picture 4" descr="PhishPi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00" y="2730061"/>
            <a:ext cx="2865111" cy="1887864"/>
          </a:xfrm>
          <a:prstGeom prst="rect">
            <a:avLst/>
          </a:prstGeom>
        </p:spPr>
      </p:pic>
      <p:pic>
        <p:nvPicPr>
          <p:cNvPr id="6" name="Picture 5" descr="PhishMedi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06" y="4877242"/>
            <a:ext cx="2802250" cy="1725953"/>
          </a:xfrm>
          <a:prstGeom prst="rect">
            <a:avLst/>
          </a:prstGeom>
        </p:spPr>
      </p:pic>
      <p:pic>
        <p:nvPicPr>
          <p:cNvPr id="7" name="Picture 6" descr="BoA_a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98" y="4877242"/>
            <a:ext cx="1747029" cy="972484"/>
          </a:xfrm>
          <a:prstGeom prst="rect">
            <a:avLst/>
          </a:prstGeom>
        </p:spPr>
      </p:pic>
      <p:pic>
        <p:nvPicPr>
          <p:cNvPr id="8" name="Picture 7" descr="Paypal_a cop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179" y="5892052"/>
            <a:ext cx="2058006" cy="711143"/>
          </a:xfrm>
          <a:prstGeom prst="rect">
            <a:avLst/>
          </a:prstGeom>
        </p:spPr>
      </p:pic>
      <p:pic>
        <p:nvPicPr>
          <p:cNvPr id="9" name="Picture 8" descr="Ebay_a cop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91" y="4877242"/>
            <a:ext cx="2032920" cy="80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7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/>
          </a:bodyPr>
          <a:lstStyle/>
          <a:p>
            <a:r>
              <a:rPr lang="en-US" dirty="0" smtClean="0"/>
              <a:t>Data 2.0: download phish pages directly from </a:t>
            </a:r>
            <a:r>
              <a:rPr lang="en-US" dirty="0" err="1" smtClean="0"/>
              <a:t>PhishTank.com</a:t>
            </a:r>
            <a:r>
              <a:rPr lang="en-US" dirty="0" smtClean="0"/>
              <a:t> database (~1,500/day)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/>
          </a:bodyPr>
          <a:lstStyle/>
          <a:p>
            <a:r>
              <a:rPr lang="en-US" dirty="0" smtClean="0"/>
              <a:t>Data 2.0: download phish pages directly from </a:t>
            </a:r>
            <a:r>
              <a:rPr lang="en-US" dirty="0" err="1" smtClean="0"/>
              <a:t>PhishTank.com</a:t>
            </a:r>
            <a:r>
              <a:rPr lang="en-US" dirty="0" smtClean="0"/>
              <a:t> database (~1,500/day)</a:t>
            </a:r>
          </a:p>
          <a:p>
            <a:r>
              <a:rPr lang="en-US" dirty="0" smtClean="0"/>
              <a:t>Real web-image data 100-1000x phish size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4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/>
          </a:bodyPr>
          <a:lstStyle/>
          <a:p>
            <a:r>
              <a:rPr lang="en-US" dirty="0" smtClean="0"/>
              <a:t>Data 2.0: download phish pages directly from </a:t>
            </a:r>
            <a:r>
              <a:rPr lang="en-US" dirty="0" err="1" smtClean="0"/>
              <a:t>PhishTank.com</a:t>
            </a:r>
            <a:r>
              <a:rPr lang="en-US" dirty="0" smtClean="0"/>
              <a:t> database (~1,500/day)</a:t>
            </a:r>
          </a:p>
          <a:p>
            <a:r>
              <a:rPr lang="en-US" dirty="0" smtClean="0"/>
              <a:t>Real web-image data 100-1000x phish size</a:t>
            </a:r>
          </a:p>
          <a:p>
            <a:r>
              <a:rPr lang="en-US" dirty="0" smtClean="0"/>
              <a:t>CPU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GPU (250ms/image </a:t>
            </a:r>
            <a:r>
              <a:rPr lang="en-US" dirty="0" smtClean="0">
                <a:sym typeface="Wingdings"/>
              </a:rPr>
              <a:t> 1ms/image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4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/>
          </a:bodyPr>
          <a:lstStyle/>
          <a:p>
            <a:r>
              <a:rPr lang="en-US" dirty="0" smtClean="0"/>
              <a:t>Data 2.0: download phish pages directly from </a:t>
            </a:r>
            <a:r>
              <a:rPr lang="en-US" dirty="0" err="1" smtClean="0"/>
              <a:t>PhishTank.com</a:t>
            </a:r>
            <a:r>
              <a:rPr lang="en-US" dirty="0" smtClean="0"/>
              <a:t> database (~1,500/day)</a:t>
            </a:r>
          </a:p>
          <a:p>
            <a:r>
              <a:rPr lang="en-US" dirty="0" smtClean="0"/>
              <a:t>Real web-image data 100-1000x phish size</a:t>
            </a:r>
          </a:p>
          <a:p>
            <a:r>
              <a:rPr lang="en-US" dirty="0" smtClean="0"/>
              <a:t>CPU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GPU (250ms/image </a:t>
            </a:r>
            <a:r>
              <a:rPr lang="en-US" dirty="0" smtClean="0">
                <a:sym typeface="Wingdings"/>
              </a:rPr>
              <a:t> 1ms/image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Sliding </a:t>
            </a:r>
            <a:r>
              <a:rPr lang="en-US" dirty="0"/>
              <a:t>w</a:t>
            </a:r>
            <a:r>
              <a:rPr lang="en-US" dirty="0" smtClean="0"/>
              <a:t>indow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R-CNN </a:t>
            </a:r>
          </a:p>
          <a:p>
            <a:pPr lvl="1"/>
            <a:r>
              <a:rPr lang="en-US" dirty="0" smtClean="0"/>
              <a:t>10^6 regions/image </a:t>
            </a:r>
            <a:r>
              <a:rPr lang="en-US" dirty="0" smtClean="0">
                <a:sym typeface="Wingdings"/>
              </a:rPr>
              <a:t> 10^2 or 10^3/image</a:t>
            </a:r>
            <a:endParaRPr lang="en-US" dirty="0" smtClean="0"/>
          </a:p>
          <a:p>
            <a:pPr lvl="1"/>
            <a:r>
              <a:rPr lang="en-US" dirty="0" err="1"/>
              <a:t>Koen</a:t>
            </a:r>
            <a:r>
              <a:rPr lang="en-US" dirty="0"/>
              <a:t> van de </a:t>
            </a:r>
            <a:r>
              <a:rPr lang="en-US" dirty="0" err="1" smtClean="0"/>
              <a:t>Sande’s</a:t>
            </a:r>
            <a:r>
              <a:rPr lang="en-US" dirty="0" smtClean="0"/>
              <a:t> code available on </a:t>
            </a:r>
            <a:r>
              <a:rPr lang="en-US" dirty="0" err="1" smtClean="0"/>
              <a:t>Caffe</a:t>
            </a:r>
            <a:endParaRPr lang="en-US" dirty="0" smtClean="0"/>
          </a:p>
          <a:p>
            <a:pPr lvl="1"/>
            <a:r>
              <a:rPr lang="en-US" dirty="0" smtClean="0"/>
              <a:t>May re-use own region proposal code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4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/>
          </a:bodyPr>
          <a:lstStyle/>
          <a:p>
            <a:r>
              <a:rPr lang="en-US" dirty="0" smtClean="0"/>
              <a:t>Data 2.0: download phish pages directly from </a:t>
            </a:r>
            <a:r>
              <a:rPr lang="en-US" dirty="0" err="1" smtClean="0"/>
              <a:t>PhishTank.com</a:t>
            </a:r>
            <a:r>
              <a:rPr lang="en-US" dirty="0" smtClean="0"/>
              <a:t> database (~1,500/day)</a:t>
            </a:r>
          </a:p>
          <a:p>
            <a:r>
              <a:rPr lang="en-US" dirty="0" smtClean="0"/>
              <a:t>Real web-image data 100-1000x phish size</a:t>
            </a:r>
          </a:p>
          <a:p>
            <a:r>
              <a:rPr lang="en-US" dirty="0" smtClean="0"/>
              <a:t>CPU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GPU (250ms/image </a:t>
            </a:r>
            <a:r>
              <a:rPr lang="en-US" dirty="0" smtClean="0">
                <a:sym typeface="Wingdings"/>
              </a:rPr>
              <a:t> 1ms/image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Sliding </a:t>
            </a:r>
            <a:r>
              <a:rPr lang="en-US" dirty="0"/>
              <a:t>w</a:t>
            </a:r>
            <a:r>
              <a:rPr lang="en-US" dirty="0" smtClean="0"/>
              <a:t>indow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R-CNN </a:t>
            </a:r>
          </a:p>
          <a:p>
            <a:r>
              <a:rPr lang="en-US" dirty="0" smtClean="0"/>
              <a:t>Try sliding cascade approach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/>
              <a:t>.</a:t>
            </a:r>
            <a:r>
              <a:rPr lang="en-US" dirty="0" smtClean="0"/>
              <a:t> color histograms, </a:t>
            </a:r>
            <a:r>
              <a:rPr lang="en-US" dirty="0" err="1" smtClean="0"/>
              <a:t>Haar</a:t>
            </a:r>
            <a:r>
              <a:rPr lang="en-US" dirty="0" smtClean="0"/>
              <a:t> filters, (</a:t>
            </a:r>
            <a:r>
              <a:rPr lang="en-US" dirty="0" err="1" smtClean="0"/>
              <a:t>Farfade</a:t>
            </a:r>
            <a:r>
              <a:rPr lang="en-US" dirty="0"/>
              <a:t> et al. http://</a:t>
            </a:r>
            <a:r>
              <a:rPr lang="en-US" dirty="0" err="1"/>
              <a:t>arxiv.org</a:t>
            </a:r>
            <a:r>
              <a:rPr lang="en-US" dirty="0"/>
              <a:t>/abs/1502.02766)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1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On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for API (big picture)</a:t>
            </a:r>
          </a:p>
          <a:p>
            <a:pPr lvl="1"/>
            <a:r>
              <a:rPr lang="en-US" dirty="0" smtClean="0"/>
              <a:t>Accuracy* (99.9%) </a:t>
            </a:r>
            <a:endParaRPr lang="en-US" dirty="0"/>
          </a:p>
          <a:p>
            <a:pPr lvl="1"/>
            <a:r>
              <a:rPr lang="en-US" dirty="0"/>
              <a:t>False </a:t>
            </a:r>
            <a:r>
              <a:rPr lang="en-US" dirty="0" smtClean="0"/>
              <a:t>Positives (2%)</a:t>
            </a:r>
            <a:endParaRPr lang="en-US" dirty="0"/>
          </a:p>
          <a:p>
            <a:pPr lvl="1"/>
            <a:r>
              <a:rPr lang="en-US" dirty="0" smtClean="0"/>
              <a:t>Performance (&lt;10ms/page)</a:t>
            </a:r>
            <a:endParaRPr lang="en-US" dirty="0"/>
          </a:p>
          <a:p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1600" dirty="0" smtClean="0"/>
              <a:t>*Accuracy defined as sites using trademarked visual content illicitly</a:t>
            </a:r>
            <a:endParaRPr lang="en-US" sz="16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2835" y="2131491"/>
            <a:ext cx="277368" cy="99275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96989" y="2131491"/>
            <a:ext cx="3065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measured on 1,500 </a:t>
            </a:r>
            <a:r>
              <a:rPr lang="en-US" dirty="0" err="1" smtClean="0"/>
              <a:t>PhishTank</a:t>
            </a:r>
            <a:r>
              <a:rPr lang="en-US" dirty="0" smtClean="0"/>
              <a:t> examples and 1,000,000+ web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7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On Deck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for API (big picture)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ountainTo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26" y="2262884"/>
            <a:ext cx="7181126" cy="402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1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On Deck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Finalists at Hi-</a:t>
            </a:r>
            <a:r>
              <a:rPr lang="en-US" smtClean="0"/>
              <a:t>Tech Venture Challenge</a:t>
            </a:r>
            <a:endParaRPr lang="en-US" dirty="0" smtClean="0"/>
          </a:p>
          <a:p>
            <a:r>
              <a:rPr lang="en-US" dirty="0"/>
              <a:t>April 23</a:t>
            </a:r>
            <a:r>
              <a:rPr lang="en-US" baseline="30000" dirty="0"/>
              <a:t>rd</a:t>
            </a:r>
            <a:r>
              <a:rPr lang="en-US" dirty="0"/>
              <a:t> at 4pm in Davis Auditorium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8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 inspiration and vision based detection frameworks</a:t>
            </a:r>
          </a:p>
          <a:p>
            <a:pPr lvl="1"/>
            <a:r>
              <a:rPr lang="en-US" dirty="0"/>
              <a:t>J Chen, C Huang et al, Fighting Phishing with Discriminative </a:t>
            </a:r>
            <a:r>
              <a:rPr lang="en-US" dirty="0" err="1"/>
              <a:t>Keypoint</a:t>
            </a:r>
            <a:r>
              <a:rPr lang="en-US" dirty="0"/>
              <a:t> Features, IEEE Computer Society, </a:t>
            </a:r>
            <a:r>
              <a:rPr lang="en-US" dirty="0" smtClean="0"/>
              <a:t>2009</a:t>
            </a:r>
          </a:p>
          <a:p>
            <a:pPr lvl="1"/>
            <a:r>
              <a:rPr lang="en-US" dirty="0"/>
              <a:t>G Wang, H. Liu et al, </a:t>
            </a:r>
            <a:r>
              <a:rPr lang="en-US" dirty="0" err="1"/>
              <a:t>Verilogo</a:t>
            </a:r>
            <a:r>
              <a:rPr lang="en-US" dirty="0"/>
              <a:t>: Proactive Phishing Detection via Logo Recognition, Technical Report CS2011-0969</a:t>
            </a:r>
          </a:p>
          <a:p>
            <a:pPr lvl="1"/>
            <a:r>
              <a:rPr lang="en-US" dirty="0"/>
              <a:t>S </a:t>
            </a:r>
            <a:r>
              <a:rPr lang="en-US" dirty="0" err="1"/>
              <a:t>Afroz</a:t>
            </a:r>
            <a:r>
              <a:rPr lang="en-US" dirty="0"/>
              <a:t>, R </a:t>
            </a:r>
            <a:r>
              <a:rPr lang="en-US" dirty="0" err="1"/>
              <a:t>Greenstadt</a:t>
            </a:r>
            <a:r>
              <a:rPr lang="en-US" dirty="0"/>
              <a:t>, </a:t>
            </a:r>
            <a:r>
              <a:rPr lang="en-US" dirty="0" err="1"/>
              <a:t>PhishZoo</a:t>
            </a:r>
            <a:r>
              <a:rPr lang="en-US" dirty="0"/>
              <a:t>: Detecting Phishing Websites by Looking at Them, Semantic Computing, 2011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1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Deep CNN’s?</a:t>
            </a:r>
          </a:p>
          <a:p>
            <a:pPr lvl="1"/>
            <a:r>
              <a:rPr lang="en-US" dirty="0" smtClean="0"/>
              <a:t>Traditional computer vision has failed</a:t>
            </a:r>
          </a:p>
          <a:p>
            <a:pPr lvl="1"/>
            <a:r>
              <a:rPr lang="en-US" dirty="0" smtClean="0"/>
              <a:t>Many objects</a:t>
            </a:r>
          </a:p>
          <a:p>
            <a:pPr lvl="1"/>
            <a:r>
              <a:rPr lang="en-US" dirty="0" smtClean="0"/>
              <a:t>Sparse data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Adversarial problem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4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4274"/>
          </a:xfrm>
        </p:spPr>
        <p:txBody>
          <a:bodyPr/>
          <a:lstStyle/>
          <a:p>
            <a:r>
              <a:rPr lang="en-US" dirty="0" smtClean="0"/>
              <a:t>Bottom Line: detect targeted brand trademarks on web images</a:t>
            </a:r>
          </a:p>
          <a:p>
            <a:endParaRPr lang="en-US" dirty="0"/>
          </a:p>
        </p:txBody>
      </p:sp>
      <p:pic>
        <p:nvPicPr>
          <p:cNvPr id="4" name="Picture 3" descr="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4465362"/>
            <a:ext cx="3210135" cy="1792194"/>
          </a:xfrm>
          <a:prstGeom prst="rect">
            <a:avLst/>
          </a:prstGeom>
        </p:spPr>
      </p:pic>
      <p:pic>
        <p:nvPicPr>
          <p:cNvPr id="5" name="Picture 4" descr="Santan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130" y="4465362"/>
            <a:ext cx="2150632" cy="1792194"/>
          </a:xfrm>
          <a:prstGeom prst="rect">
            <a:avLst/>
          </a:prstGeom>
        </p:spPr>
      </p:pic>
      <p:pic>
        <p:nvPicPr>
          <p:cNvPr id="6" name="Picture 5" descr="pp_favicon_x copy 2.ic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75" y="4465362"/>
            <a:ext cx="1792194" cy="1792194"/>
          </a:xfrm>
          <a:prstGeom prst="rect">
            <a:avLst/>
          </a:prstGeom>
        </p:spPr>
      </p:pic>
      <p:pic>
        <p:nvPicPr>
          <p:cNvPr id="7" name="Picture 6" descr="hsb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696683"/>
            <a:ext cx="2162764" cy="1351727"/>
          </a:xfrm>
          <a:prstGeom prst="rect">
            <a:avLst/>
          </a:prstGeom>
        </p:spPr>
      </p:pic>
      <p:pic>
        <p:nvPicPr>
          <p:cNvPr id="8" name="Picture 7" descr="ebay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393" y="2832493"/>
            <a:ext cx="2961849" cy="1215917"/>
          </a:xfrm>
          <a:prstGeom prst="rect">
            <a:avLst/>
          </a:prstGeom>
        </p:spPr>
      </p:pic>
      <p:pic>
        <p:nvPicPr>
          <p:cNvPr id="9" name="Picture 8" descr="chase.ic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708" y="2696683"/>
            <a:ext cx="1608054" cy="160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5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might miss this…</a:t>
            </a:r>
          </a:p>
          <a:p>
            <a:endParaRPr lang="en-US" dirty="0"/>
          </a:p>
        </p:txBody>
      </p:sp>
      <p:pic>
        <p:nvPicPr>
          <p:cNvPr id="4" name="Picture 3" descr="What we worry less abo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96" y="2759259"/>
            <a:ext cx="7153158" cy="35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we’ll catch this…</a:t>
            </a:r>
          </a:p>
          <a:p>
            <a:endParaRPr lang="en-US" dirty="0"/>
          </a:p>
        </p:txBody>
      </p:sp>
      <p:pic>
        <p:nvPicPr>
          <p:cNvPr id="5" name="Picture 4" descr="What we do worry abo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00" y="2435120"/>
            <a:ext cx="6992578" cy="369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2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2702</TotalTime>
  <Words>1483</Words>
  <Application>Microsoft Macintosh PowerPoint</Application>
  <PresentationFormat>On-screen Show (4:3)</PresentationFormat>
  <Paragraphs>277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Theme</vt:lpstr>
      <vt:lpstr>Fraud Detection</vt:lpstr>
      <vt:lpstr>Contents 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PhishZoo Approach</vt:lpstr>
      <vt:lpstr>PhishZoo Approach</vt:lpstr>
      <vt:lpstr>PhishZoo Approach</vt:lpstr>
      <vt:lpstr>Initial Approach - Training</vt:lpstr>
      <vt:lpstr>Initial Approach - Training</vt:lpstr>
      <vt:lpstr>Initial Approach - Training</vt:lpstr>
      <vt:lpstr>Initial Approach - Training</vt:lpstr>
      <vt:lpstr>Initial Approach - Training</vt:lpstr>
      <vt:lpstr>Initial Approach - Training</vt:lpstr>
      <vt:lpstr>Initial Approach - Training</vt:lpstr>
      <vt:lpstr>Initial Approach - Training</vt:lpstr>
      <vt:lpstr>Initial Approach - Testing</vt:lpstr>
      <vt:lpstr>Initial Approach - Testing</vt:lpstr>
      <vt:lpstr>Initial Approach - Testing</vt:lpstr>
      <vt:lpstr>Early Results</vt:lpstr>
      <vt:lpstr>Early Results</vt:lpstr>
      <vt:lpstr>Early Results</vt:lpstr>
      <vt:lpstr>Early Results</vt:lpstr>
      <vt:lpstr>Early Results</vt:lpstr>
      <vt:lpstr>Early Results</vt:lpstr>
      <vt:lpstr>Early Results</vt:lpstr>
      <vt:lpstr>Early Results</vt:lpstr>
      <vt:lpstr>Early Results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  <vt:lpstr>On Deck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Detection</dc:title>
  <dc:creator>Chris Cleveland</dc:creator>
  <cp:lastModifiedBy>Chris Cleveland</cp:lastModifiedBy>
  <cp:revision>73</cp:revision>
  <cp:lastPrinted>2015-04-15T16:40:37Z</cp:lastPrinted>
  <dcterms:created xsi:type="dcterms:W3CDTF">2015-04-14T01:50:42Z</dcterms:created>
  <dcterms:modified xsi:type="dcterms:W3CDTF">2015-04-15T22:53:30Z</dcterms:modified>
</cp:coreProperties>
</file>